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44"/>
  </p:notesMasterIdLst>
  <p:handoutMasterIdLst>
    <p:handoutMasterId r:id="rId45"/>
  </p:handoutMasterIdLst>
  <p:sldIdLst>
    <p:sldId id="282" r:id="rId4"/>
    <p:sldId id="300" r:id="rId5"/>
    <p:sldId id="302" r:id="rId6"/>
    <p:sldId id="303" r:id="rId7"/>
    <p:sldId id="304" r:id="rId8"/>
    <p:sldId id="306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9" r:id="rId17"/>
    <p:sldId id="330" r:id="rId18"/>
    <p:sldId id="350" r:id="rId19"/>
    <p:sldId id="292" r:id="rId20"/>
    <p:sldId id="283" r:id="rId21"/>
    <p:sldId id="328" r:id="rId22"/>
    <p:sldId id="334" r:id="rId23"/>
    <p:sldId id="335" r:id="rId24"/>
    <p:sldId id="331" r:id="rId25"/>
    <p:sldId id="332" r:id="rId26"/>
    <p:sldId id="333" r:id="rId27"/>
    <p:sldId id="293" r:id="rId28"/>
    <p:sldId id="336" r:id="rId29"/>
    <p:sldId id="291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296" r:id="rId4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3F7"/>
    <a:srgbClr val="293894"/>
    <a:srgbClr val="FF8A7B"/>
    <a:srgbClr val="000000"/>
    <a:srgbClr val="8486BD"/>
    <a:srgbClr val="404040"/>
    <a:srgbClr val="C00000"/>
    <a:srgbClr val="27BF5A"/>
    <a:srgbClr val="18286B"/>
    <a:srgbClr val="105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31" autoAdjust="0"/>
  </p:normalViewPr>
  <p:slideViewPr>
    <p:cSldViewPr snapToGrid="0">
      <p:cViewPr>
        <p:scale>
          <a:sx n="172" d="100"/>
          <a:sy n="172" d="100"/>
        </p:scale>
        <p:origin x="126" y="-27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6D571C-0F37-4D89-BD6D-C66E268328C2}" type="datetime1">
              <a:rPr lang="es-ES" smtClean="0"/>
              <a:t>09/05/2019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7B0917-6D49-4525-A5F0-095AC65124A3}" type="datetime1">
              <a:rPr lang="es-ES" noProof="0" smtClean="0"/>
              <a:t>09/05/2019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0511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7366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61132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11847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22664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74679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653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12594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91584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16419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13815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11755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24731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18441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92596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60368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5833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40292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6662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40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118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2497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3079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4765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1195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22876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28808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6579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8" name="Marcador de posición de número de diapositiva 4">
            <a:extLst>
              <a:ext uri="{FF2B5EF4-FFF2-40B4-BE49-F238E27FC236}">
                <a16:creationId xmlns:a16="http://schemas.microsoft.com/office/drawing/2014/main" id="{EA527B7B-57BD-453F-B6D6-D3A0AC3157DE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2166"/>
            <a:ext cx="378619" cy="31594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vert="horz" lIns="0" tIns="0" rIns="0" bIns="0" rtlCol="0" anchor="ctr"/>
          <a:lstStyle>
            <a:defPPr rtl="0">
              <a:defRPr lang="es-es"/>
            </a:defPPr>
            <a:lvl1pPr marL="0" algn="ctr" defTabSz="914400" rtl="0" eaLnBrk="1" latinLnBrk="0" hangingPunct="1">
              <a:defRPr sz="1400" b="1" i="1" kern="1200">
                <a:solidFill>
                  <a:srgbClr val="404040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s-ES" smtClean="0">
                <a:solidFill>
                  <a:srgbClr val="F7F3F7"/>
                </a:solidFill>
              </a:rPr>
              <a:pPr/>
              <a:t>‹Nº›</a:t>
            </a:fld>
            <a:endParaRPr lang="es-ES" dirty="0">
              <a:solidFill>
                <a:srgbClr val="F7F3F7"/>
              </a:solidFill>
            </a:endParaRPr>
          </a:p>
        </p:txBody>
      </p:sp>
      <p:sp>
        <p:nvSpPr>
          <p:cNvPr id="9" name="Marcador de pie de página 3">
            <a:extLst>
              <a:ext uri="{FF2B5EF4-FFF2-40B4-BE49-F238E27FC236}">
                <a16:creationId xmlns:a16="http://schemas.microsoft.com/office/drawing/2014/main" id="{B72127FB-CC83-44D2-9C06-B07727917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426000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s-ES" dirty="0"/>
              <a:t>CMEMS IBI TRAINING WORKSHOP, In Situ </a:t>
            </a:r>
            <a:r>
              <a:rPr lang="es-ES" dirty="0" err="1"/>
              <a:t>Products</a:t>
            </a:r>
            <a:r>
              <a:rPr lang="es-ES" dirty="0"/>
              <a:t>, 14-15 May, </a:t>
            </a:r>
            <a:r>
              <a:rPr lang="es-ES" dirty="0" err="1"/>
              <a:t>Lisbon</a:t>
            </a:r>
            <a:r>
              <a:rPr lang="es-ES" dirty="0"/>
              <a:t>, Portugal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60981" y="636148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ie de página 3">
            <a:extLst>
              <a:ext uri="{FF2B5EF4-FFF2-40B4-BE49-F238E27FC236}">
                <a16:creationId xmlns:a16="http://schemas.microsoft.com/office/drawing/2014/main" id="{863154D0-C8D2-4FA1-A5AB-CE57CEF6B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426000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s-ES" dirty="0"/>
              <a:t>CMEMS IBI TRAINING WORKSHOP, In Situ </a:t>
            </a:r>
            <a:r>
              <a:rPr lang="es-ES" dirty="0" err="1"/>
              <a:t>Products</a:t>
            </a:r>
            <a:r>
              <a:rPr lang="es-ES" dirty="0"/>
              <a:t>, 14-15 May, </a:t>
            </a:r>
            <a:r>
              <a:rPr lang="es-ES" dirty="0" err="1"/>
              <a:t>Lisbon</a:t>
            </a:r>
            <a:r>
              <a:rPr lang="es-ES" dirty="0"/>
              <a:t>, Portugal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60981" y="636148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ie de página 3">
            <a:extLst>
              <a:ext uri="{FF2B5EF4-FFF2-40B4-BE49-F238E27FC236}">
                <a16:creationId xmlns:a16="http://schemas.microsoft.com/office/drawing/2014/main" id="{C5038FC9-F44A-4F19-934D-F622EA5D3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426000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s-ES" dirty="0"/>
              <a:t>CMEMS IBI TRAINING WORKSHOP, In Situ </a:t>
            </a:r>
            <a:r>
              <a:rPr lang="es-ES" dirty="0" err="1"/>
              <a:t>Products</a:t>
            </a:r>
            <a:r>
              <a:rPr lang="es-ES" dirty="0"/>
              <a:t>, 14-15 May, </a:t>
            </a:r>
            <a:r>
              <a:rPr lang="es-ES" dirty="0" err="1"/>
              <a:t>Lisbon</a:t>
            </a:r>
            <a:r>
              <a:rPr lang="es-ES" dirty="0"/>
              <a:t>, Portugal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60981" y="636148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60981" y="636148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C93F27-DDE1-424A-85E9-FE2D62F60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426000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s-ES" dirty="0"/>
              <a:t>CMEMS IBI TRAINING WORKSHOP, In Situ </a:t>
            </a:r>
            <a:r>
              <a:rPr lang="es-ES" dirty="0" err="1"/>
              <a:t>Products</a:t>
            </a:r>
            <a:r>
              <a:rPr lang="es-ES" dirty="0"/>
              <a:t>, 14-15 May, </a:t>
            </a:r>
            <a:r>
              <a:rPr lang="es-ES" dirty="0" err="1"/>
              <a:t>Lisbon</a:t>
            </a:r>
            <a:r>
              <a:rPr lang="es-ES" dirty="0"/>
              <a:t>, Portugal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" dirty="0"/>
              <a:t>Inserte o arrastre y coloque una foto</a:t>
            </a:r>
            <a:endParaRPr lang="en-ZA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3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" dirty="0"/>
              <a:t>Haga clic para editar el título de la presentación</a:t>
            </a:r>
            <a:endParaRPr lang="en-ZA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Haz clic para editar el 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981" y="636148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Haz clic para editar el 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981" y="636148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60981" y="636148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880CCA7-AC0E-4BB6-9A76-03BF5B3A49CB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posición de número de diapositiva 5">
            <a:extLst>
              <a:ext uri="{FF2B5EF4-FFF2-40B4-BE49-F238E27FC236}">
                <a16:creationId xmlns:a16="http://schemas.microsoft.com/office/drawing/2014/main" id="{5304BD4C-984F-4108-93ED-DAE8FB8EC84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EBD964-FBD5-4153-89A8-30F9A547F321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posición de número de diapositiva 5">
            <a:extLst>
              <a:ext uri="{FF2B5EF4-FFF2-40B4-BE49-F238E27FC236}">
                <a16:creationId xmlns:a16="http://schemas.microsoft.com/office/drawing/2014/main" id="{0F3E840C-D363-4CDD-B622-06FA6252A32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11" name="Marcador de pie de página 3">
            <a:extLst>
              <a:ext uri="{FF2B5EF4-FFF2-40B4-BE49-F238E27FC236}">
                <a16:creationId xmlns:a16="http://schemas.microsoft.com/office/drawing/2014/main" id="{EE4655E9-831F-4924-A81F-FCFC4657D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426000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s-ES" dirty="0"/>
              <a:t>CMEMS IBI TRAINING WORKSHOP, In Situ </a:t>
            </a:r>
            <a:r>
              <a:rPr lang="es-ES" dirty="0" err="1"/>
              <a:t>Products</a:t>
            </a:r>
            <a:r>
              <a:rPr lang="es-ES" dirty="0"/>
              <a:t>, 14-15 May, </a:t>
            </a:r>
            <a:r>
              <a:rPr lang="es-ES" dirty="0" err="1"/>
              <a:t>Lisbon</a:t>
            </a:r>
            <a:r>
              <a:rPr lang="es-ES" dirty="0"/>
              <a:t>, Portugal</a:t>
            </a:r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60981" y="636148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1" name="Forma libre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3" name="Forma libre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4" name="Forma libre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5" name="Forma libre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60981" y="636148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pie de página 3">
            <a:extLst>
              <a:ext uri="{FF2B5EF4-FFF2-40B4-BE49-F238E27FC236}">
                <a16:creationId xmlns:a16="http://schemas.microsoft.com/office/drawing/2014/main" id="{788F6422-E56F-4D0E-AAC8-019C9049E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426000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s-ES" dirty="0"/>
              <a:t>CMEMS IBI TRAINING WORKSHOP, In Situ </a:t>
            </a:r>
            <a:r>
              <a:rPr lang="es-ES" dirty="0" err="1"/>
              <a:t>Products</a:t>
            </a:r>
            <a:r>
              <a:rPr lang="es-ES" dirty="0"/>
              <a:t>, 14-15 May, </a:t>
            </a:r>
            <a:r>
              <a:rPr lang="es-ES" dirty="0" err="1"/>
              <a:t>Lisbon</a:t>
            </a:r>
            <a:r>
              <a:rPr lang="es-ES" dirty="0"/>
              <a:t>, Portugal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60981" y="636148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Escriba la leyenda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pie de página 3">
            <a:extLst>
              <a:ext uri="{FF2B5EF4-FFF2-40B4-BE49-F238E27FC236}">
                <a16:creationId xmlns:a16="http://schemas.microsoft.com/office/drawing/2014/main" id="{3E2432EB-0215-4B1F-B889-FEB13C2F8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426000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s-ES" dirty="0"/>
              <a:t>CMEMS IBI TRAINING WORKSHOP, In Situ </a:t>
            </a:r>
            <a:r>
              <a:rPr lang="es-ES" dirty="0" err="1"/>
              <a:t>Products</a:t>
            </a:r>
            <a:r>
              <a:rPr lang="es-ES" dirty="0"/>
              <a:t>, 14-15 May, </a:t>
            </a:r>
            <a:r>
              <a:rPr lang="es-ES" dirty="0" err="1"/>
              <a:t>Lisbon</a:t>
            </a:r>
            <a:r>
              <a:rPr lang="es-ES" dirty="0"/>
              <a:t>, Portugal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18" Type="http://schemas.openxmlformats.org/officeDocument/2006/relationships/image" Target="../media/image47.jpeg"/><Relationship Id="rId26" Type="http://schemas.openxmlformats.org/officeDocument/2006/relationships/image" Target="../media/image55.sv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jpeg"/><Relationship Id="rId25" Type="http://schemas.openxmlformats.org/officeDocument/2006/relationships/image" Target="../media/image54.png"/><Relationship Id="rId2" Type="http://schemas.openxmlformats.org/officeDocument/2006/relationships/image" Target="../media/image2.png"/><Relationship Id="rId16" Type="http://schemas.openxmlformats.org/officeDocument/2006/relationships/image" Target="../media/image45.png"/><Relationship Id="rId20" Type="http://schemas.openxmlformats.org/officeDocument/2006/relationships/image" Target="../media/image49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40.jpeg"/><Relationship Id="rId24" Type="http://schemas.openxmlformats.org/officeDocument/2006/relationships/image" Target="../media/image53.sv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svg"/><Relationship Id="rId9" Type="http://schemas.openxmlformats.org/officeDocument/2006/relationships/image" Target="../media/image38.jpeg"/><Relationship Id="rId14" Type="http://schemas.openxmlformats.org/officeDocument/2006/relationships/image" Target="../media/image43.pn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ftp://my.cmems-du.eu/Core/INSITU_IBI_TS_REP_OBSERVATIONS_013_040/" TargetMode="External"/><Relationship Id="rId5" Type="http://schemas.openxmlformats.org/officeDocument/2006/relationships/hyperlink" Target="ftp://nrt.cmems-du.eu/Core/INSITU_IBI_NRT_OBSERVATIONS_013_033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18" Type="http://schemas.openxmlformats.org/officeDocument/2006/relationships/image" Target="../media/image88.png"/><Relationship Id="rId3" Type="http://schemas.openxmlformats.org/officeDocument/2006/relationships/image" Target="../media/image2.png"/><Relationship Id="rId21" Type="http://schemas.openxmlformats.org/officeDocument/2006/relationships/image" Target="../media/image91.sv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5" Type="http://schemas.openxmlformats.org/officeDocument/2006/relationships/image" Target="../media/image85.svg"/><Relationship Id="rId23" Type="http://schemas.openxmlformats.org/officeDocument/2006/relationships/image" Target="../media/image93.svg"/><Relationship Id="rId10" Type="http://schemas.openxmlformats.org/officeDocument/2006/relationships/image" Target="../media/image80.png"/><Relationship Id="rId19" Type="http://schemas.openxmlformats.org/officeDocument/2006/relationships/image" Target="../media/image89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8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18" Type="http://schemas.openxmlformats.org/officeDocument/2006/relationships/image" Target="../media/image84.png"/><Relationship Id="rId26" Type="http://schemas.openxmlformats.org/officeDocument/2006/relationships/image" Target="../media/image96.png"/><Relationship Id="rId3" Type="http://schemas.openxmlformats.org/officeDocument/2006/relationships/image" Target="../media/image2.png"/><Relationship Id="rId21" Type="http://schemas.openxmlformats.org/officeDocument/2006/relationships/image" Target="../media/image91.svg"/><Relationship Id="rId7" Type="http://schemas.openxmlformats.org/officeDocument/2006/relationships/image" Target="../media/image93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5" Type="http://schemas.openxmlformats.org/officeDocument/2006/relationships/image" Target="../media/image9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2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77.svg"/><Relationship Id="rId24" Type="http://schemas.openxmlformats.org/officeDocument/2006/relationships/image" Target="../media/image94.png"/><Relationship Id="rId5" Type="http://schemas.openxmlformats.org/officeDocument/2006/relationships/image" Target="../media/image89.svg"/><Relationship Id="rId15" Type="http://schemas.openxmlformats.org/officeDocument/2006/relationships/image" Target="../media/image81.svg"/><Relationship Id="rId23" Type="http://schemas.openxmlformats.org/officeDocument/2006/relationships/image" Target="../media/image87.svg"/><Relationship Id="rId10" Type="http://schemas.openxmlformats.org/officeDocument/2006/relationships/image" Target="../media/image76.png"/><Relationship Id="rId19" Type="http://schemas.openxmlformats.org/officeDocument/2006/relationships/image" Target="../media/image85.svg"/><Relationship Id="rId4" Type="http://schemas.openxmlformats.org/officeDocument/2006/relationships/image" Target="../media/image88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Relationship Id="rId22" Type="http://schemas.openxmlformats.org/officeDocument/2006/relationships/image" Target="../media/image86.png"/><Relationship Id="rId27" Type="http://schemas.openxmlformats.org/officeDocument/2006/relationships/image" Target="../media/image9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0" Type="http://schemas.openxmlformats.org/officeDocument/2006/relationships/image" Target="../media/image63.svg"/><Relationship Id="rId4" Type="http://schemas.openxmlformats.org/officeDocument/2006/relationships/image" Target="../media/image105.png"/><Relationship Id="rId9" Type="http://schemas.openxmlformats.org/officeDocument/2006/relationships/image" Target="../media/image62.png"/><Relationship Id="rId1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jpe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jpeg"/><Relationship Id="rId4" Type="http://schemas.openxmlformats.org/officeDocument/2006/relationships/image" Target="../media/image117.png"/><Relationship Id="rId9" Type="http://schemas.openxmlformats.org/officeDocument/2006/relationships/image" Target="../media/image122.jpeg"/><Relationship Id="rId14" Type="http://schemas.openxmlformats.org/officeDocument/2006/relationships/image" Target="../media/image12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2.png"/><Relationship Id="rId10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3.png"/><Relationship Id="rId7" Type="http://schemas.openxmlformats.org/officeDocument/2006/relationships/image" Target="../media/image15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6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536" y="0"/>
            <a:ext cx="10956457" cy="6858000"/>
          </a:xfrm>
        </p:spPr>
      </p:pic>
      <p:pic>
        <p:nvPicPr>
          <p:cNvPr id="1026" name="Picture 2" descr="Resultado de imagen de cmems in situ tac">
            <a:extLst>
              <a:ext uri="{FF2B5EF4-FFF2-40B4-BE49-F238E27FC236}">
                <a16:creationId xmlns:a16="http://schemas.microsoft.com/office/drawing/2014/main" id="{A29DFC5F-5E3E-4CB1-9EBF-B5832C1CC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6740" y="198782"/>
            <a:ext cx="3286538" cy="328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205CFD9-A2E7-4ED2-86A0-E56B4544C448}"/>
              </a:ext>
            </a:extLst>
          </p:cNvPr>
          <p:cNvSpPr/>
          <p:nvPr/>
        </p:nvSpPr>
        <p:spPr>
          <a:xfrm>
            <a:off x="1348598" y="198783"/>
            <a:ext cx="4293326" cy="110799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FCB85E-711F-4B45-BA98-621892E7A55D}"/>
              </a:ext>
            </a:extLst>
          </p:cNvPr>
          <p:cNvSpPr txBox="1"/>
          <p:nvPr/>
        </p:nvSpPr>
        <p:spPr>
          <a:xfrm>
            <a:off x="1431945" y="198782"/>
            <a:ext cx="4209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200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COPERNICUS </a:t>
            </a:r>
          </a:p>
          <a:p>
            <a:r>
              <a:rPr lang="en-US" sz="2200" spc="200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MARINE  SERVICE</a:t>
            </a:r>
          </a:p>
          <a:p>
            <a:r>
              <a:rPr lang="en-US" sz="2200" spc="200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TRAINING  WORKSHOP</a:t>
            </a:r>
            <a:endParaRPr lang="en-US" sz="2200" b="1" spc="200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3D737E4-ED13-44F5-B960-3A3F2561CFE9}"/>
              </a:ext>
            </a:extLst>
          </p:cNvPr>
          <p:cNvSpPr/>
          <p:nvPr/>
        </p:nvSpPr>
        <p:spPr>
          <a:xfrm>
            <a:off x="1348598" y="1373547"/>
            <a:ext cx="4293326" cy="430888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AE47F2B-9586-45B9-911E-E08611F3A4D1}"/>
              </a:ext>
            </a:extLst>
          </p:cNvPr>
          <p:cNvSpPr txBox="1"/>
          <p:nvPr/>
        </p:nvSpPr>
        <p:spPr>
          <a:xfrm>
            <a:off x="1431945" y="1373548"/>
            <a:ext cx="4209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00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for Iberia-Biscay-Ireland Region</a:t>
            </a:r>
            <a:endParaRPr lang="en-US" sz="2000" b="1" spc="100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681AA12-623A-417E-B019-22FAB7C79323}"/>
              </a:ext>
            </a:extLst>
          </p:cNvPr>
          <p:cNvSpPr txBox="1"/>
          <p:nvPr/>
        </p:nvSpPr>
        <p:spPr>
          <a:xfrm>
            <a:off x="9943271" y="3817802"/>
            <a:ext cx="2019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spc="1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#CMEMSTraining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F7DA3F4-1E3B-4F3C-9196-65D690E1A32D}"/>
              </a:ext>
            </a:extLst>
          </p:cNvPr>
          <p:cNvSpPr/>
          <p:nvPr/>
        </p:nvSpPr>
        <p:spPr>
          <a:xfrm>
            <a:off x="9944926" y="4216821"/>
            <a:ext cx="2017645" cy="782110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C3E3DE4-A3CD-468B-830D-D970E9408B74}"/>
              </a:ext>
            </a:extLst>
          </p:cNvPr>
          <p:cNvSpPr txBox="1"/>
          <p:nvPr/>
        </p:nvSpPr>
        <p:spPr>
          <a:xfrm>
            <a:off x="9976708" y="4260267"/>
            <a:ext cx="1985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May 14-15 2019</a:t>
            </a:r>
          </a:p>
          <a:p>
            <a:r>
              <a:rPr lang="en-US" sz="2000" dirty="0">
                <a:solidFill>
                  <a:srgbClr val="FF8A7B"/>
                </a:solidFill>
                <a:latin typeface="+mj-lt"/>
                <a:cs typeface="Consolas" panose="020B0609020204030204" pitchFamily="49" charset="0"/>
              </a:rPr>
              <a:t>Lisbon, Portugal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346A978-9168-4FC3-9A7D-C1EBE56D97D8}"/>
              </a:ext>
            </a:extLst>
          </p:cNvPr>
          <p:cNvSpPr/>
          <p:nvPr/>
        </p:nvSpPr>
        <p:spPr>
          <a:xfrm>
            <a:off x="9960816" y="5123817"/>
            <a:ext cx="2017645" cy="782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Resultado de imagen de europe flag">
            <a:extLst>
              <a:ext uri="{FF2B5EF4-FFF2-40B4-BE49-F238E27FC236}">
                <a16:creationId xmlns:a16="http://schemas.microsoft.com/office/drawing/2014/main" id="{F5786DD6-FF56-43D2-83F2-92052E187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48580" y="5220414"/>
            <a:ext cx="364197" cy="23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sultado de imagen de copernicus marine service">
            <a:extLst>
              <a:ext uri="{FF2B5EF4-FFF2-40B4-BE49-F238E27FC236}">
                <a16:creationId xmlns:a16="http://schemas.microsoft.com/office/drawing/2014/main" id="{619198EE-2251-4C57-88A0-9A1C9EC3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521" y="5165750"/>
            <a:ext cx="1408294" cy="3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puertos del estado logo">
            <a:extLst>
              <a:ext uri="{FF2B5EF4-FFF2-40B4-BE49-F238E27FC236}">
                <a16:creationId xmlns:a16="http://schemas.microsoft.com/office/drawing/2014/main" id="{E5AB7041-D8DF-4EE5-ACF6-53CDAFEBA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86647" y="5534750"/>
            <a:ext cx="1070925" cy="2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nologin logo">
            <a:extLst>
              <a:ext uri="{FF2B5EF4-FFF2-40B4-BE49-F238E27FC236}">
                <a16:creationId xmlns:a16="http://schemas.microsoft.com/office/drawing/2014/main" id="{7D586321-0992-40F5-8A34-14E0FE6FA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64883" y="5552227"/>
            <a:ext cx="614751" cy="2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95115862-6189-48D1-ABE6-04BDD4048E99}"/>
              </a:ext>
            </a:extLst>
          </p:cNvPr>
          <p:cNvSpPr/>
          <p:nvPr/>
        </p:nvSpPr>
        <p:spPr>
          <a:xfrm>
            <a:off x="540019" y="4323686"/>
            <a:ext cx="5524790" cy="1210019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2694AA3F-3DB9-4FE1-BDAE-4E99FADFADBB}"/>
              </a:ext>
            </a:extLst>
          </p:cNvPr>
          <p:cNvSpPr/>
          <p:nvPr/>
        </p:nvSpPr>
        <p:spPr>
          <a:xfrm>
            <a:off x="-1" y="6446049"/>
            <a:ext cx="11579087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97D16BC-72E6-4B21-8A94-36E70FE657DB}"/>
              </a:ext>
            </a:extLst>
          </p:cNvPr>
          <p:cNvSpPr txBox="1"/>
          <p:nvPr/>
        </p:nvSpPr>
        <p:spPr>
          <a:xfrm>
            <a:off x="571210" y="4414721"/>
            <a:ext cx="5524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In Situ Products 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49BA0A6-0BAA-4AC7-BD98-C919A65DFBB7}"/>
              </a:ext>
            </a:extLst>
          </p:cNvPr>
          <p:cNvSpPr txBox="1"/>
          <p:nvPr/>
        </p:nvSpPr>
        <p:spPr>
          <a:xfrm>
            <a:off x="540018" y="5545881"/>
            <a:ext cx="760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Fernando Manzano    </a:t>
            </a:r>
            <a:r>
              <a:rPr lang="en-US" sz="2000" i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noLogin / Puertos del Estado (Spain)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n de cmems in situ tac">
            <a:extLst>
              <a:ext uri="{FF2B5EF4-FFF2-40B4-BE49-F238E27FC236}">
                <a16:creationId xmlns:a16="http://schemas.microsoft.com/office/drawing/2014/main" id="{13FF7B57-605B-4190-A37F-3989D2A8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F1CC5F7-B53E-495F-AA70-BA7809A19404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FDD3D6-82C8-44A5-A216-346036848194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C199D2-6F48-4378-8662-DDF92F4D4E57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B3ED3F-4927-44A2-A380-D84485F98382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2. CMEMS In Situ TAC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Data Flow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2E99A9-D1D2-483D-B996-73E9020CC893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36733A7D-630E-4EEF-A025-B26567D4078D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246CE1D-BB38-4B8E-85A5-7DE3F9021917}"/>
              </a:ext>
            </a:extLst>
          </p:cNvPr>
          <p:cNvSpPr/>
          <p:nvPr/>
        </p:nvSpPr>
        <p:spPr>
          <a:xfrm>
            <a:off x="1581105" y="4406703"/>
            <a:ext cx="9029790" cy="964721"/>
          </a:xfrm>
          <a:prstGeom prst="roundRect">
            <a:avLst>
              <a:gd name="adj" fmla="val 3841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EB8A4C75-C4FA-4392-8FA6-9AC9162D4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398" y="2649788"/>
            <a:ext cx="1309747" cy="623819"/>
          </a:xfrm>
          <a:prstGeom prst="roundRect">
            <a:avLst>
              <a:gd name="adj" fmla="val 10559"/>
            </a:avLst>
          </a:prstGeom>
          <a:solidFill>
            <a:srgbClr val="8486BD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400" b="1" dirty="0">
                <a:latin typeface="+mj-lt"/>
              </a:rPr>
              <a:t>Acquire Data</a:t>
            </a:r>
          </a:p>
          <a:p>
            <a:pPr algn="ctr"/>
            <a:r>
              <a:rPr lang="en-US" sz="1000" b="1" dirty="0">
                <a:latin typeface="+mj-lt"/>
              </a:rPr>
              <a:t>Not homogeneous</a:t>
            </a:r>
          </a:p>
        </p:txBody>
      </p:sp>
      <p:sp>
        <p:nvSpPr>
          <p:cNvPr id="22" name="AutoShape 50">
            <a:extLst>
              <a:ext uri="{FF2B5EF4-FFF2-40B4-BE49-F238E27FC236}">
                <a16:creationId xmlns:a16="http://schemas.microsoft.com/office/drawing/2014/main" id="{0627AC00-91BE-4256-91D5-742C1AA72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38" y="1356703"/>
            <a:ext cx="1430406" cy="580742"/>
          </a:xfrm>
          <a:prstGeom prst="roundRect">
            <a:avLst>
              <a:gd name="adj" fmla="val 10106"/>
            </a:avLst>
          </a:prstGeom>
          <a:solidFill>
            <a:srgbClr val="8486BD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000" b="1" dirty="0">
                <a:latin typeface="+mj-lt"/>
              </a:rPr>
              <a:t>Real Time 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>
                <a:latin typeface="+mj-lt"/>
              </a:rPr>
              <a:t>Quality Control</a:t>
            </a:r>
          </a:p>
        </p:txBody>
      </p:sp>
      <p:sp>
        <p:nvSpPr>
          <p:cNvPr id="23" name="10 CuadroTexto">
            <a:extLst>
              <a:ext uri="{FF2B5EF4-FFF2-40B4-BE49-F238E27FC236}">
                <a16:creationId xmlns:a16="http://schemas.microsoft.com/office/drawing/2014/main" id="{C2D68086-F856-41B7-90D5-DCA25B5F072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695553" y="2115402"/>
            <a:ext cx="6576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800" i="1" dirty="0">
                <a:latin typeface="+mj-lt"/>
              </a:rPr>
              <a:t>Automatic</a:t>
            </a:r>
            <a:endParaRPr lang="en-US" sz="800" i="1" dirty="0">
              <a:latin typeface="+mj-lt"/>
            </a:endParaRPr>
          </a:p>
        </p:txBody>
      </p:sp>
      <p:sp>
        <p:nvSpPr>
          <p:cNvPr id="24" name="13 CuadroTexto">
            <a:extLst>
              <a:ext uri="{FF2B5EF4-FFF2-40B4-BE49-F238E27FC236}">
                <a16:creationId xmlns:a16="http://schemas.microsoft.com/office/drawing/2014/main" id="{608BFFA7-F555-413B-935E-F9354A23D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236" y="2088275"/>
            <a:ext cx="7651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Flagged data</a:t>
            </a:r>
          </a:p>
        </p:txBody>
      </p:sp>
      <p:sp>
        <p:nvSpPr>
          <p:cNvPr id="25" name="AutoShape 50">
            <a:extLst>
              <a:ext uri="{FF2B5EF4-FFF2-40B4-BE49-F238E27FC236}">
                <a16:creationId xmlns:a16="http://schemas.microsoft.com/office/drawing/2014/main" id="{071B9FF7-1FB8-486B-BDC0-C8BB0FA9D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555" y="4646189"/>
            <a:ext cx="1043106" cy="611291"/>
          </a:xfrm>
          <a:prstGeom prst="roundRect">
            <a:avLst>
              <a:gd name="adj" fmla="val 6232"/>
            </a:avLst>
          </a:prstGeom>
          <a:solidFill>
            <a:srgbClr val="7030A0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en-US" sz="1400" b="1" dirty="0">
                <a:latin typeface="+mj-lt"/>
              </a:rPr>
              <a:t>Validate</a:t>
            </a:r>
            <a:r>
              <a:rPr lang="en-US" altLang="en-US" sz="1000" b="1" dirty="0">
                <a:latin typeface="+mj-lt"/>
              </a:rPr>
              <a:t> Product</a:t>
            </a:r>
          </a:p>
        </p:txBody>
      </p:sp>
      <p:sp>
        <p:nvSpPr>
          <p:cNvPr id="26" name="AutoShape 50">
            <a:extLst>
              <a:ext uri="{FF2B5EF4-FFF2-40B4-BE49-F238E27FC236}">
                <a16:creationId xmlns:a16="http://schemas.microsoft.com/office/drawing/2014/main" id="{85F664BC-2326-447A-A09B-1983D3333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509" y="2595140"/>
            <a:ext cx="1424277" cy="692317"/>
          </a:xfrm>
          <a:prstGeom prst="roundRect">
            <a:avLst>
              <a:gd name="adj" fmla="val 16667"/>
            </a:avLst>
          </a:prstGeom>
          <a:solidFill>
            <a:srgbClr val="8486BD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en-US" sz="1000" b="1" dirty="0">
                <a:latin typeface="+mj-lt"/>
              </a:rPr>
              <a:t>Distribute </a:t>
            </a:r>
          </a:p>
          <a:p>
            <a:pPr algn="ctr"/>
            <a:r>
              <a:rPr lang="en-US" altLang="en-US" sz="1400" b="1" dirty="0">
                <a:latin typeface="+mj-lt"/>
              </a:rPr>
              <a:t>NRT products</a:t>
            </a:r>
          </a:p>
        </p:txBody>
      </p:sp>
      <p:sp>
        <p:nvSpPr>
          <p:cNvPr id="27" name="AutoShape 50">
            <a:extLst>
              <a:ext uri="{FF2B5EF4-FFF2-40B4-BE49-F238E27FC236}">
                <a16:creationId xmlns:a16="http://schemas.microsoft.com/office/drawing/2014/main" id="{B1F77216-DADD-4616-9F57-881815C5A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1201" y="5521963"/>
            <a:ext cx="1080120" cy="720470"/>
          </a:xfrm>
          <a:prstGeom prst="roundRect">
            <a:avLst>
              <a:gd name="adj" fmla="val 7413"/>
            </a:avLst>
          </a:prstGeom>
          <a:solidFill>
            <a:srgbClr val="C00000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en-US" sz="1400" b="1">
                <a:latin typeface="+mj-lt"/>
              </a:rPr>
              <a:t>System Evolution</a:t>
            </a:r>
            <a:endParaRPr lang="en-US" altLang="en-US" sz="1400" b="1" dirty="0">
              <a:latin typeface="+mj-lt"/>
            </a:endParaRPr>
          </a:p>
        </p:txBody>
      </p:sp>
      <p:sp>
        <p:nvSpPr>
          <p:cNvPr id="28" name="AutoShape 50">
            <a:extLst>
              <a:ext uri="{FF2B5EF4-FFF2-40B4-BE49-F238E27FC236}">
                <a16:creationId xmlns:a16="http://schemas.microsoft.com/office/drawing/2014/main" id="{4B18CEED-14FD-4246-82AA-F286CEFE2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294" y="5523427"/>
            <a:ext cx="1080120" cy="714184"/>
          </a:xfrm>
          <a:prstGeom prst="roundRect">
            <a:avLst>
              <a:gd name="adj" fmla="val 5997"/>
            </a:avLst>
          </a:prstGeom>
          <a:solidFill>
            <a:srgbClr val="C00000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en-US" sz="1000" b="1" dirty="0">
                <a:latin typeface="+mj-lt"/>
              </a:rPr>
              <a:t>Scientific exploitation</a:t>
            </a:r>
          </a:p>
          <a:p>
            <a:pPr algn="ctr"/>
            <a:r>
              <a:rPr lang="en-US" altLang="en-US" sz="1400" b="1" dirty="0">
                <a:latin typeface="+mj-lt"/>
              </a:rPr>
              <a:t>OSR</a:t>
            </a:r>
          </a:p>
        </p:txBody>
      </p:sp>
      <p:sp>
        <p:nvSpPr>
          <p:cNvPr id="29" name="AutoShape 50">
            <a:extLst>
              <a:ext uri="{FF2B5EF4-FFF2-40B4-BE49-F238E27FC236}">
                <a16:creationId xmlns:a16="http://schemas.microsoft.com/office/drawing/2014/main" id="{E5BFCFB7-A05E-4AA3-A57B-501C9EBB1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128" y="5522810"/>
            <a:ext cx="1080120" cy="730257"/>
          </a:xfrm>
          <a:prstGeom prst="roundRect">
            <a:avLst>
              <a:gd name="adj" fmla="val 16667"/>
            </a:avLst>
          </a:prstGeom>
          <a:solidFill>
            <a:srgbClr val="27BF5A">
              <a:alpha val="10000"/>
            </a:srgb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400">
                <a:solidFill>
                  <a:srgbClr val="006600"/>
                </a:solidFill>
                <a:latin typeface="+mj-lt"/>
              </a:rPr>
              <a:t>Web Site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2000">
              <a:latin typeface="+mj-lt"/>
            </a:endParaRPr>
          </a:p>
        </p:txBody>
      </p:sp>
      <p:sp>
        <p:nvSpPr>
          <p:cNvPr id="30" name="AutoShape 50">
            <a:extLst>
              <a:ext uri="{FF2B5EF4-FFF2-40B4-BE49-F238E27FC236}">
                <a16:creationId xmlns:a16="http://schemas.microsoft.com/office/drawing/2014/main" id="{7CA6FB7E-44D6-4CE4-A785-5CEDBB1BE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7185" y="1574145"/>
            <a:ext cx="1530400" cy="814464"/>
          </a:xfrm>
          <a:prstGeom prst="roundRect">
            <a:avLst>
              <a:gd name="adj" fmla="val 11989"/>
            </a:avLst>
          </a:prstGeom>
          <a:solidFill>
            <a:srgbClr val="8486BD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en-US" sz="1400" b="1" dirty="0">
                <a:latin typeface="+mj-lt"/>
              </a:rPr>
              <a:t>Synchronization</a:t>
            </a:r>
            <a:r>
              <a:rPr lang="en-US" altLang="en-US" sz="1000" b="1" dirty="0">
                <a:latin typeface="+mj-lt"/>
              </a:rPr>
              <a:t> with other PUs </a:t>
            </a:r>
          </a:p>
          <a:p>
            <a:pPr algn="ctr"/>
            <a:r>
              <a:rPr lang="en-US" altLang="en-US" sz="1000" b="1" dirty="0">
                <a:latin typeface="+mj-lt"/>
              </a:rPr>
              <a:t>(shared providers)</a:t>
            </a:r>
          </a:p>
        </p:txBody>
      </p:sp>
      <p:sp>
        <p:nvSpPr>
          <p:cNvPr id="31" name="AutoShape 50">
            <a:extLst>
              <a:ext uri="{FF2B5EF4-FFF2-40B4-BE49-F238E27FC236}">
                <a16:creationId xmlns:a16="http://schemas.microsoft.com/office/drawing/2014/main" id="{7A7BC4A7-AC40-4DE1-B722-90D7B49CC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3" y="2647705"/>
            <a:ext cx="1137695" cy="597749"/>
          </a:xfrm>
          <a:prstGeom prst="roundRect">
            <a:avLst>
              <a:gd name="adj" fmla="val 10293"/>
            </a:avLst>
          </a:prstGeom>
          <a:solidFill>
            <a:srgbClr val="8486BD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en-US" sz="1000" b="1" dirty="0">
                <a:latin typeface="+mj-lt"/>
              </a:rPr>
              <a:t>Homogenization </a:t>
            </a:r>
            <a:r>
              <a:rPr lang="en-US" altLang="en-US" sz="1400" b="1" dirty="0">
                <a:latin typeface="+mj-lt"/>
              </a:rPr>
              <a:t>NetCDF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96E03447-505D-4329-A929-D239D611B0EE}"/>
              </a:ext>
            </a:extLst>
          </p:cNvPr>
          <p:cNvSpPr/>
          <p:nvPr/>
        </p:nvSpPr>
        <p:spPr>
          <a:xfrm>
            <a:off x="1581105" y="1045012"/>
            <a:ext cx="9029790" cy="3327561"/>
          </a:xfrm>
          <a:prstGeom prst="roundRect">
            <a:avLst>
              <a:gd name="adj" fmla="val 1496"/>
            </a:avLst>
          </a:prstGeom>
          <a:noFill/>
          <a:ln>
            <a:solidFill>
              <a:srgbClr val="29389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19CC84C-3C30-4625-884B-89042A1AB76F}"/>
              </a:ext>
            </a:extLst>
          </p:cNvPr>
          <p:cNvSpPr/>
          <p:nvPr/>
        </p:nvSpPr>
        <p:spPr>
          <a:xfrm>
            <a:off x="1581105" y="1050085"/>
            <a:ext cx="1676440" cy="3385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600" b="1" dirty="0">
                <a:ln/>
                <a:solidFill>
                  <a:srgbClr val="293894"/>
                </a:solidFill>
                <a:latin typeface="+mj-lt"/>
              </a:rPr>
              <a:t>Operations NRT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BCF3F1B-880C-4B1F-B20C-8CEB29D94492}"/>
              </a:ext>
            </a:extLst>
          </p:cNvPr>
          <p:cNvSpPr/>
          <p:nvPr/>
        </p:nvSpPr>
        <p:spPr>
          <a:xfrm>
            <a:off x="1590339" y="4419508"/>
            <a:ext cx="2173751" cy="3385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600" b="1" dirty="0">
                <a:ln/>
                <a:solidFill>
                  <a:schemeClr val="accent4">
                    <a:lumMod val="50000"/>
                  </a:schemeClr>
                </a:solidFill>
                <a:latin typeface="+mj-lt"/>
              </a:rPr>
              <a:t>Delayed mode REP</a:t>
            </a:r>
          </a:p>
        </p:txBody>
      </p:sp>
      <p:sp>
        <p:nvSpPr>
          <p:cNvPr id="35" name="AutoShape 50">
            <a:extLst>
              <a:ext uri="{FF2B5EF4-FFF2-40B4-BE49-F238E27FC236}">
                <a16:creationId xmlns:a16="http://schemas.microsoft.com/office/drawing/2014/main" id="{95F7EB91-A75D-4CB4-A6A8-5608509A2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472" y="4649960"/>
            <a:ext cx="1295133" cy="597750"/>
          </a:xfrm>
          <a:prstGeom prst="roundRect">
            <a:avLst>
              <a:gd name="adj" fmla="val 7036"/>
            </a:avLst>
          </a:prstGeom>
          <a:solidFill>
            <a:srgbClr val="7030A0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en-US" sz="1000" b="1" dirty="0">
                <a:latin typeface="+mj-lt"/>
              </a:rPr>
              <a:t>Distribute</a:t>
            </a:r>
            <a:r>
              <a:rPr lang="en-US" altLang="en-US" sz="1400" b="1" dirty="0">
                <a:latin typeface="+mj-lt"/>
              </a:rPr>
              <a:t> </a:t>
            </a:r>
          </a:p>
          <a:p>
            <a:pPr algn="ctr"/>
            <a:r>
              <a:rPr lang="en-US" altLang="en-US" sz="1400" b="1" dirty="0">
                <a:latin typeface="+mj-lt"/>
              </a:rPr>
              <a:t>REP products</a:t>
            </a:r>
          </a:p>
        </p:txBody>
      </p:sp>
      <p:sp>
        <p:nvSpPr>
          <p:cNvPr id="36" name="AutoShape 50">
            <a:extLst>
              <a:ext uri="{FF2B5EF4-FFF2-40B4-BE49-F238E27FC236}">
                <a16:creationId xmlns:a16="http://schemas.microsoft.com/office/drawing/2014/main" id="{935048A8-DB92-4251-9C97-75D1268F9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309" y="4705176"/>
            <a:ext cx="2193560" cy="493317"/>
          </a:xfrm>
          <a:prstGeom prst="roundRect">
            <a:avLst>
              <a:gd name="adj" fmla="val 16667"/>
            </a:avLst>
          </a:prstGeom>
          <a:solidFill>
            <a:srgbClr val="7030A0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en-US" sz="1000" b="1" dirty="0">
                <a:latin typeface="+mj-lt"/>
              </a:rPr>
              <a:t>Periodic</a:t>
            </a:r>
          </a:p>
          <a:p>
            <a:pPr algn="ctr"/>
            <a:r>
              <a:rPr lang="en-US" altLang="en-US" sz="1400" b="1" dirty="0">
                <a:latin typeface="+mj-lt"/>
              </a:rPr>
              <a:t> Scientific assessment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1B839CAD-1B87-40C7-893B-8490CD2FEDD8}"/>
              </a:ext>
            </a:extLst>
          </p:cNvPr>
          <p:cNvSpPr/>
          <p:nvPr/>
        </p:nvSpPr>
        <p:spPr>
          <a:xfrm>
            <a:off x="1581105" y="5422421"/>
            <a:ext cx="9029790" cy="910309"/>
          </a:xfrm>
          <a:prstGeom prst="roundRect">
            <a:avLst>
              <a:gd name="adj" fmla="val 3476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AutoShape 50">
            <a:extLst>
              <a:ext uri="{FF2B5EF4-FFF2-40B4-BE49-F238E27FC236}">
                <a16:creationId xmlns:a16="http://schemas.microsoft.com/office/drawing/2014/main" id="{5D3AB1B7-9F63-4B50-9159-770C719A3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225" y="5517070"/>
            <a:ext cx="1486880" cy="730257"/>
          </a:xfrm>
          <a:prstGeom prst="roundRect">
            <a:avLst>
              <a:gd name="adj" fmla="val 8841"/>
            </a:avLst>
          </a:prstGeom>
          <a:solidFill>
            <a:srgbClr val="C00000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en-US" sz="1400" b="1" dirty="0">
                <a:latin typeface="+mj-lt"/>
              </a:rPr>
              <a:t>Management &amp; Documentation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C9C6DAEE-64ED-49E1-8394-81FA855C95EE}"/>
              </a:ext>
            </a:extLst>
          </p:cNvPr>
          <p:cNvSpPr/>
          <p:nvPr/>
        </p:nvSpPr>
        <p:spPr>
          <a:xfrm>
            <a:off x="1590338" y="5422421"/>
            <a:ext cx="2173751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600" b="1" dirty="0">
                <a:ln/>
                <a:solidFill>
                  <a:srgbClr val="C00000"/>
                </a:solidFill>
                <a:latin typeface="+mj-lt"/>
              </a:rPr>
              <a:t>Cross cutting </a:t>
            </a:r>
          </a:p>
          <a:p>
            <a:r>
              <a:rPr lang="en-US" sz="1600" b="1" dirty="0">
                <a:ln/>
                <a:solidFill>
                  <a:srgbClr val="C00000"/>
                </a:solidFill>
                <a:latin typeface="+mj-lt"/>
              </a:rPr>
              <a:t>activities</a:t>
            </a:r>
          </a:p>
        </p:txBody>
      </p:sp>
      <p:pic>
        <p:nvPicPr>
          <p:cNvPr id="40" name="Gráfico 39" descr="Internet">
            <a:extLst>
              <a:ext uri="{FF2B5EF4-FFF2-40B4-BE49-F238E27FC236}">
                <a16:creationId xmlns:a16="http://schemas.microsoft.com/office/drawing/2014/main" id="{3C3DAF59-AADD-454E-B377-4C42BE7EE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9455" y="5757691"/>
            <a:ext cx="607465" cy="493318"/>
          </a:xfrm>
          <a:prstGeom prst="rect">
            <a:avLst/>
          </a:prstGeom>
        </p:spPr>
      </p:pic>
      <p:sp>
        <p:nvSpPr>
          <p:cNvPr id="41" name="AutoShape 50">
            <a:extLst>
              <a:ext uri="{FF2B5EF4-FFF2-40B4-BE49-F238E27FC236}">
                <a16:creationId xmlns:a16="http://schemas.microsoft.com/office/drawing/2014/main" id="{2895025B-4509-44AB-A9E9-61D5AE05A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065" y="5531889"/>
            <a:ext cx="1080120" cy="720470"/>
          </a:xfrm>
          <a:prstGeom prst="roundRect">
            <a:avLst>
              <a:gd name="adj" fmla="val 7413"/>
            </a:avLst>
          </a:prstGeom>
          <a:solidFill>
            <a:srgbClr val="C00000">
              <a:alpha val="10000"/>
            </a:srgbClr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en-US" sz="1400" b="1">
                <a:latin typeface="+mj-lt"/>
              </a:rPr>
              <a:t>Product Quality</a:t>
            </a:r>
            <a:endParaRPr lang="en-US" altLang="en-US" sz="1400" b="1" dirty="0">
              <a:latin typeface="+mj-lt"/>
            </a:endParaRPr>
          </a:p>
        </p:txBody>
      </p:sp>
      <p:pic>
        <p:nvPicPr>
          <p:cNvPr id="42" name="Gráfico 41" descr="Base de datos">
            <a:extLst>
              <a:ext uri="{FF2B5EF4-FFF2-40B4-BE49-F238E27FC236}">
                <a16:creationId xmlns:a16="http://schemas.microsoft.com/office/drawing/2014/main" id="{23E5C171-84B5-46E3-8724-EE12574D7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5029" y="2516879"/>
            <a:ext cx="914400" cy="914400"/>
          </a:xfrm>
          <a:prstGeom prst="rect">
            <a:avLst/>
          </a:prstGeom>
        </p:spPr>
      </p:pic>
      <p:sp>
        <p:nvSpPr>
          <p:cNvPr id="43" name="13 CuadroTexto">
            <a:extLst>
              <a:ext uri="{FF2B5EF4-FFF2-40B4-BE49-F238E27FC236}">
                <a16:creationId xmlns:a16="http://schemas.microsoft.com/office/drawing/2014/main" id="{32E4102D-2987-4324-BDC1-799048C0B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6439" y="3292779"/>
            <a:ext cx="914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Data Base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67636761-A12B-471A-9ACF-32B7956C8202}"/>
              </a:ext>
            </a:extLst>
          </p:cNvPr>
          <p:cNvGrpSpPr/>
          <p:nvPr/>
        </p:nvGrpSpPr>
        <p:grpSpPr>
          <a:xfrm>
            <a:off x="8793418" y="1966748"/>
            <a:ext cx="1657398" cy="1393521"/>
            <a:chOff x="7169686" y="1831404"/>
            <a:chExt cx="1657398" cy="1393521"/>
          </a:xfrm>
        </p:grpSpPr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35019F1F-A2EE-43B2-A43B-F1D23E8234B7}"/>
                </a:ext>
              </a:extLst>
            </p:cNvPr>
            <p:cNvGrpSpPr/>
            <p:nvPr/>
          </p:nvGrpSpPr>
          <p:grpSpPr>
            <a:xfrm>
              <a:off x="7169686" y="1831404"/>
              <a:ext cx="1657398" cy="1393521"/>
              <a:chOff x="6751065" y="1810554"/>
              <a:chExt cx="1110569" cy="1447072"/>
            </a:xfrm>
          </p:grpSpPr>
          <p:sp>
            <p:nvSpPr>
              <p:cNvPr id="87" name="55 Rectángulo redondeado">
                <a:extLst>
                  <a:ext uri="{FF2B5EF4-FFF2-40B4-BE49-F238E27FC236}">
                    <a16:creationId xmlns:a16="http://schemas.microsoft.com/office/drawing/2014/main" id="{7E7EC927-477D-41E2-837D-DF1808E9B2AB}"/>
                  </a:ext>
                </a:extLst>
              </p:cNvPr>
              <p:cNvSpPr/>
              <p:nvPr/>
            </p:nvSpPr>
            <p:spPr bwMode="auto">
              <a:xfrm>
                <a:off x="6782869" y="2491140"/>
                <a:ext cx="1050073" cy="766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2060"/>
                    </a:solidFill>
                    <a:latin typeface="+mj-lt"/>
                  </a:rPr>
                  <a:t>          </a:t>
                </a:r>
                <a:endParaRPr lang="en-US" sz="1000" b="1" dirty="0">
                  <a:solidFill>
                    <a:srgbClr val="002774"/>
                  </a:solidFill>
                  <a:latin typeface="+mj-lt"/>
                </a:endParaRPr>
              </a:p>
              <a:p>
                <a:pPr algn="ctr">
                  <a:defRPr/>
                </a:pPr>
                <a:r>
                  <a:rPr lang="en-US" sz="1400" b="1" dirty="0">
                    <a:solidFill>
                      <a:srgbClr val="002060"/>
                    </a:solidFill>
                    <a:latin typeface="+mj-lt"/>
                  </a:rPr>
                  <a:t>Central </a:t>
                </a:r>
              </a:p>
              <a:p>
                <a:pPr algn="ctr">
                  <a:defRPr/>
                </a:pPr>
                <a:r>
                  <a:rPr lang="en-US" sz="1400" b="1" dirty="0">
                    <a:solidFill>
                      <a:srgbClr val="002060"/>
                    </a:solidFill>
                    <a:latin typeface="+mj-lt"/>
                  </a:rPr>
                  <a:t>Dissemination  Unit</a:t>
                </a:r>
              </a:p>
              <a:p>
                <a:pPr algn="ctr">
                  <a:defRPr/>
                </a:pPr>
                <a:endParaRPr lang="en-US" sz="1000" b="1" dirty="0">
                  <a:solidFill>
                    <a:srgbClr val="002774"/>
                  </a:solidFill>
                  <a:latin typeface="+mj-lt"/>
                </a:endParaRPr>
              </a:p>
              <a:p>
                <a:pPr algn="ctr">
                  <a:defRPr/>
                </a:pPr>
                <a:endParaRPr lang="en-US" sz="1000" b="1" dirty="0">
                  <a:solidFill>
                    <a:srgbClr val="002774"/>
                  </a:solidFill>
                  <a:latin typeface="+mj-lt"/>
                </a:endParaRPr>
              </a:p>
              <a:p>
                <a:pPr algn="ctr">
                  <a:defRPr/>
                </a:pPr>
                <a:endParaRPr lang="en-US" sz="1000" b="1" dirty="0">
                  <a:solidFill>
                    <a:srgbClr val="002774"/>
                  </a:solidFill>
                  <a:latin typeface="+mj-lt"/>
                </a:endParaRPr>
              </a:p>
            </p:txBody>
          </p:sp>
          <p:sp>
            <p:nvSpPr>
              <p:cNvPr id="88" name="92 Rectángulo redondeado">
                <a:extLst>
                  <a:ext uri="{FF2B5EF4-FFF2-40B4-BE49-F238E27FC236}">
                    <a16:creationId xmlns:a16="http://schemas.microsoft.com/office/drawing/2014/main" id="{63140428-CBA7-4188-AED0-F9E2587A1726}"/>
                  </a:ext>
                </a:extLst>
              </p:cNvPr>
              <p:cNvSpPr/>
              <p:nvPr/>
            </p:nvSpPr>
            <p:spPr>
              <a:xfrm>
                <a:off x="6751065" y="1810554"/>
                <a:ext cx="1110569" cy="1428750"/>
              </a:xfrm>
              <a:prstGeom prst="roundRect">
                <a:avLst>
                  <a:gd name="adj" fmla="val 3334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+mj-lt"/>
                </a:endParaRPr>
              </a:p>
            </p:txBody>
          </p:sp>
        </p:grpSp>
        <p:pic>
          <p:nvPicPr>
            <p:cNvPr id="86" name="Picture 2" descr="Resultado de imagen de cmems logo">
              <a:extLst>
                <a:ext uri="{FF2B5EF4-FFF2-40B4-BE49-F238E27FC236}">
                  <a16:creationId xmlns:a16="http://schemas.microsoft.com/office/drawing/2014/main" id="{277EC2F2-1AB4-454B-B1BA-205E2C20A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921" y="1910852"/>
              <a:ext cx="1493110" cy="537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AutoShape 50">
            <a:extLst>
              <a:ext uri="{FF2B5EF4-FFF2-40B4-BE49-F238E27FC236}">
                <a16:creationId xmlns:a16="http://schemas.microsoft.com/office/drawing/2014/main" id="{ACF7015F-13BB-4932-B136-666119A77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923" y="1462494"/>
            <a:ext cx="1148567" cy="1030288"/>
          </a:xfrm>
          <a:prstGeom prst="roundRect">
            <a:avLst>
              <a:gd name="adj" fmla="val 10106"/>
            </a:avLst>
          </a:prstGeom>
          <a:noFill/>
          <a:ln w="12700">
            <a:solidFill>
              <a:srgbClr val="FF8A7B"/>
            </a:solidFill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en-US" sz="1000" b="1" dirty="0">
              <a:latin typeface="+mj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en-US" sz="1000" b="1" dirty="0">
              <a:latin typeface="+mj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en-US" sz="1000" b="1" dirty="0">
              <a:latin typeface="+mj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en-US" sz="1000" b="1" dirty="0">
              <a:latin typeface="+mj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000" b="1" dirty="0">
                <a:latin typeface="+mj-lt"/>
              </a:rPr>
              <a:t>International Organizations</a:t>
            </a:r>
          </a:p>
        </p:txBody>
      </p:sp>
      <p:sp>
        <p:nvSpPr>
          <p:cNvPr id="46" name="AutoShape 50">
            <a:extLst>
              <a:ext uri="{FF2B5EF4-FFF2-40B4-BE49-F238E27FC236}">
                <a16:creationId xmlns:a16="http://schemas.microsoft.com/office/drawing/2014/main" id="{5AA9AFE7-F29A-4864-9F51-8AD1F687F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191" y="3431469"/>
            <a:ext cx="1161913" cy="798696"/>
          </a:xfrm>
          <a:prstGeom prst="roundRect">
            <a:avLst>
              <a:gd name="adj" fmla="val 10106"/>
            </a:avLst>
          </a:prstGeom>
          <a:noFill/>
          <a:ln w="12700">
            <a:solidFill>
              <a:srgbClr val="FF8A7B"/>
            </a:solidFill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000" b="1" dirty="0">
                <a:latin typeface="+mj-lt"/>
              </a:rPr>
              <a:t>Providers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000" b="1" dirty="0">
                <a:latin typeface="+mj-lt"/>
              </a:rPr>
              <a:t>through ROOSes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en-US" sz="1000" b="1" dirty="0">
              <a:latin typeface="+mj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en-US" sz="1000" b="1" dirty="0">
              <a:latin typeface="+mj-lt"/>
            </a:endParaRPr>
          </a:p>
        </p:txBody>
      </p:sp>
      <p:sp>
        <p:nvSpPr>
          <p:cNvPr id="47" name="Triángulo isósceles 46">
            <a:extLst>
              <a:ext uri="{FF2B5EF4-FFF2-40B4-BE49-F238E27FC236}">
                <a16:creationId xmlns:a16="http://schemas.microsoft.com/office/drawing/2014/main" id="{4095FC1C-7BAA-4EDC-98A7-320265C5FD18}"/>
              </a:ext>
            </a:extLst>
          </p:cNvPr>
          <p:cNvSpPr/>
          <p:nvPr/>
        </p:nvSpPr>
        <p:spPr>
          <a:xfrm>
            <a:off x="2323618" y="3277339"/>
            <a:ext cx="212804" cy="157496"/>
          </a:xfrm>
          <a:prstGeom prst="triangle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E21BBA9E-04BE-4061-99E6-B15D35330AD6}"/>
              </a:ext>
            </a:extLst>
          </p:cNvPr>
          <p:cNvSpPr/>
          <p:nvPr/>
        </p:nvSpPr>
        <p:spPr>
          <a:xfrm rot="10800000">
            <a:off x="2323618" y="2490892"/>
            <a:ext cx="212804" cy="157496"/>
          </a:xfrm>
          <a:prstGeom prst="triangle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" descr="Resultado de imagen de eurogoos logo">
            <a:extLst>
              <a:ext uri="{FF2B5EF4-FFF2-40B4-BE49-F238E27FC236}">
                <a16:creationId xmlns:a16="http://schemas.microsoft.com/office/drawing/2014/main" id="{C4ACCC5D-F587-490F-B18F-5E62E26F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7656" y="3845607"/>
            <a:ext cx="443041" cy="14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Resultado de imagen de arctic roos logo">
            <a:extLst>
              <a:ext uri="{FF2B5EF4-FFF2-40B4-BE49-F238E27FC236}">
                <a16:creationId xmlns:a16="http://schemas.microsoft.com/office/drawing/2014/main" id="{E87F66D1-032E-4CD9-91B7-D5D3C49EF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2959" y="3844916"/>
            <a:ext cx="346907" cy="9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Resultado de imagen de baltic roos logo">
            <a:extLst>
              <a:ext uri="{FF2B5EF4-FFF2-40B4-BE49-F238E27FC236}">
                <a16:creationId xmlns:a16="http://schemas.microsoft.com/office/drawing/2014/main" id="{3B27FE79-0DF8-4FB7-9F68-B3ED30B8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2638" y="4055111"/>
            <a:ext cx="281402" cy="1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Resultado de imagen de baltic roos logo">
            <a:extLst>
              <a:ext uri="{FF2B5EF4-FFF2-40B4-BE49-F238E27FC236}">
                <a16:creationId xmlns:a16="http://schemas.microsoft.com/office/drawing/2014/main" id="{464AF9D3-6747-4D78-A886-5E5E7E85D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2415" y="3988653"/>
            <a:ext cx="367809" cy="1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NOOS-logo">
            <a:extLst>
              <a:ext uri="{FF2B5EF4-FFF2-40B4-BE49-F238E27FC236}">
                <a16:creationId xmlns:a16="http://schemas.microsoft.com/office/drawing/2014/main" id="{6AF4FD90-28D8-4A7F-9E5E-B020A170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789" y="3843664"/>
            <a:ext cx="198859" cy="22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4" descr="mongoos.eu">
            <a:extLst>
              <a:ext uri="{FF2B5EF4-FFF2-40B4-BE49-F238E27FC236}">
                <a16:creationId xmlns:a16="http://schemas.microsoft.com/office/drawing/2014/main" id="{014D4B10-ACF9-47A5-AFB9-6AF5F767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0747" y="4069243"/>
            <a:ext cx="399950" cy="1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Back to home">
            <a:extLst>
              <a:ext uri="{FF2B5EF4-FFF2-40B4-BE49-F238E27FC236}">
                <a16:creationId xmlns:a16="http://schemas.microsoft.com/office/drawing/2014/main" id="{3DDB5668-EC41-44FC-A079-2465725D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2008" y="1523781"/>
            <a:ext cx="415160" cy="18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8" descr="Home">
            <a:extLst>
              <a:ext uri="{FF2B5EF4-FFF2-40B4-BE49-F238E27FC236}">
                <a16:creationId xmlns:a16="http://schemas.microsoft.com/office/drawing/2014/main" id="{089D16E4-A8E5-4F48-979E-A01DC9223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9176" y="1763916"/>
            <a:ext cx="319152" cy="24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0" descr="Back to home">
            <a:extLst>
              <a:ext uri="{FF2B5EF4-FFF2-40B4-BE49-F238E27FC236}">
                <a16:creationId xmlns:a16="http://schemas.microsoft.com/office/drawing/2014/main" id="{EC1C5D2D-3AE3-440E-8F06-C785BD4C2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7966" y="1490904"/>
            <a:ext cx="252279" cy="2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4" descr="Resultado de imagen de wmo logo">
            <a:extLst>
              <a:ext uri="{FF2B5EF4-FFF2-40B4-BE49-F238E27FC236}">
                <a16:creationId xmlns:a16="http://schemas.microsoft.com/office/drawing/2014/main" id="{31C82FBC-6715-40F6-B1DD-C35CBDE79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7548" y="1729985"/>
            <a:ext cx="295524" cy="2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6" descr="Resultado de imagen de bodc logo">
            <a:extLst>
              <a:ext uri="{FF2B5EF4-FFF2-40B4-BE49-F238E27FC236}">
                <a16:creationId xmlns:a16="http://schemas.microsoft.com/office/drawing/2014/main" id="{01303440-AFCF-4622-A3A2-A4916987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7381" y="1486576"/>
            <a:ext cx="249754" cy="24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10 CuadroTexto">
            <a:extLst>
              <a:ext uri="{FF2B5EF4-FFF2-40B4-BE49-F238E27FC236}">
                <a16:creationId xmlns:a16="http://schemas.microsoft.com/office/drawing/2014/main" id="{7C5AD631-F40D-460E-9C8F-5E736D871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2726" y="1940553"/>
            <a:ext cx="337899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500" b="1" dirty="0">
                <a:solidFill>
                  <a:srgbClr val="0051A5"/>
                </a:solidFill>
                <a:latin typeface="+mj-lt"/>
              </a:rPr>
              <a:t>GTS</a:t>
            </a:r>
            <a:endParaRPr lang="en-US" sz="500" b="1" dirty="0">
              <a:solidFill>
                <a:srgbClr val="0051A5"/>
              </a:solidFill>
              <a:latin typeface="+mj-lt"/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92847587-9883-4F17-840D-F9A246D2743C}"/>
              </a:ext>
            </a:extLst>
          </p:cNvPr>
          <p:cNvCxnSpPr>
            <a:stCxn id="21" idx="3"/>
          </p:cNvCxnSpPr>
          <p:nvPr/>
        </p:nvCxnSpPr>
        <p:spPr>
          <a:xfrm flipV="1">
            <a:off x="3085145" y="2961697"/>
            <a:ext cx="772697" cy="1"/>
          </a:xfrm>
          <a:prstGeom prst="straightConnector1">
            <a:avLst/>
          </a:prstGeom>
          <a:ln w="22225"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C02D6FED-3683-4611-B1FA-01C945394EF7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4128341" y="1937445"/>
            <a:ext cx="3888" cy="657695"/>
          </a:xfrm>
          <a:prstGeom prst="straightConnector1">
            <a:avLst/>
          </a:prstGeom>
          <a:ln w="22225"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CA98FEB9-654B-4D3A-B723-8609A417811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390159" y="2946580"/>
            <a:ext cx="566014" cy="0"/>
          </a:xfrm>
          <a:prstGeom prst="straightConnector1">
            <a:avLst/>
          </a:prstGeom>
          <a:ln w="22225"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972824FB-2F0C-48B3-B8ED-DB16F2A0A7B6}"/>
              </a:ext>
            </a:extLst>
          </p:cNvPr>
          <p:cNvCxnSpPr>
            <a:cxnSpLocks/>
          </p:cNvCxnSpPr>
          <p:nvPr/>
        </p:nvCxnSpPr>
        <p:spPr>
          <a:xfrm>
            <a:off x="6096875" y="2948713"/>
            <a:ext cx="229496" cy="0"/>
          </a:xfrm>
          <a:prstGeom prst="straightConnector1">
            <a:avLst/>
          </a:prstGeom>
          <a:ln w="22225"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áfico 64" descr="Diagrama de Venn">
            <a:extLst>
              <a:ext uri="{FF2B5EF4-FFF2-40B4-BE49-F238E27FC236}">
                <a16:creationId xmlns:a16="http://schemas.microsoft.com/office/drawing/2014/main" id="{68BC64DE-4CA0-4454-8814-0B8E723503F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79020" y="2790669"/>
            <a:ext cx="340338" cy="340338"/>
          </a:xfrm>
          <a:prstGeom prst="rect">
            <a:avLst/>
          </a:prstGeom>
        </p:spPr>
      </p:pic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3B388544-D40D-4B28-B502-12647816D3E9}"/>
              </a:ext>
            </a:extLst>
          </p:cNvPr>
          <p:cNvCxnSpPr>
            <a:cxnSpLocks/>
          </p:cNvCxnSpPr>
          <p:nvPr/>
        </p:nvCxnSpPr>
        <p:spPr>
          <a:xfrm>
            <a:off x="6442385" y="2385517"/>
            <a:ext cx="6804" cy="444232"/>
          </a:xfrm>
          <a:prstGeom prst="straightConnector1">
            <a:avLst/>
          </a:prstGeom>
          <a:ln w="22225"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60AEC78E-DC25-4C73-8E7F-D249FDB6184C}"/>
              </a:ext>
            </a:extLst>
          </p:cNvPr>
          <p:cNvCxnSpPr>
            <a:cxnSpLocks/>
          </p:cNvCxnSpPr>
          <p:nvPr/>
        </p:nvCxnSpPr>
        <p:spPr>
          <a:xfrm>
            <a:off x="6574676" y="2948710"/>
            <a:ext cx="229496" cy="0"/>
          </a:xfrm>
          <a:prstGeom prst="straightConnector1">
            <a:avLst/>
          </a:prstGeom>
          <a:ln w="22225"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3BCEBB90-6343-4EA0-931C-53DD2FE9C123}"/>
              </a:ext>
            </a:extLst>
          </p:cNvPr>
          <p:cNvCxnSpPr>
            <a:cxnSpLocks/>
          </p:cNvCxnSpPr>
          <p:nvPr/>
        </p:nvCxnSpPr>
        <p:spPr>
          <a:xfrm>
            <a:off x="8228808" y="2950096"/>
            <a:ext cx="566014" cy="0"/>
          </a:xfrm>
          <a:prstGeom prst="straightConnector1">
            <a:avLst/>
          </a:prstGeom>
          <a:ln w="22225"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69451337-92D4-4FB8-B6A9-30BD9F126845}"/>
              </a:ext>
            </a:extLst>
          </p:cNvPr>
          <p:cNvSpPr/>
          <p:nvPr/>
        </p:nvSpPr>
        <p:spPr>
          <a:xfrm>
            <a:off x="9893866" y="3517236"/>
            <a:ext cx="414342" cy="2604435"/>
          </a:xfrm>
          <a:prstGeom prst="roundRect">
            <a:avLst>
              <a:gd name="adj" fmla="val 427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utoShape 50">
            <a:extLst>
              <a:ext uri="{FF2B5EF4-FFF2-40B4-BE49-F238E27FC236}">
                <a16:creationId xmlns:a16="http://schemas.microsoft.com/office/drawing/2014/main" id="{C0534670-00D3-495A-8A30-719DAF011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3512" y="3920097"/>
            <a:ext cx="507164" cy="2165057"/>
          </a:xfrm>
          <a:prstGeom prst="roundRect">
            <a:avLst>
              <a:gd name="adj" fmla="val 16667"/>
            </a:avLst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Service Desk </a:t>
            </a:r>
            <a:r>
              <a:rPr lang="en-US" altLang="en-US" sz="1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Users interaction</a:t>
            </a:r>
          </a:p>
        </p:txBody>
      </p:sp>
      <p:pic>
        <p:nvPicPr>
          <p:cNvPr id="71" name="Gráfico 70">
            <a:extLst>
              <a:ext uri="{FF2B5EF4-FFF2-40B4-BE49-F238E27FC236}">
                <a16:creationId xmlns:a16="http://schemas.microsoft.com/office/drawing/2014/main" id="{CB35F3D1-8097-4174-B16D-AEC57CA011A7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62130" y="3594444"/>
            <a:ext cx="304885" cy="304885"/>
          </a:xfrm>
          <a:prstGeom prst="rect">
            <a:avLst/>
          </a:prstGeom>
        </p:spPr>
      </p:pic>
      <p:pic>
        <p:nvPicPr>
          <p:cNvPr id="72" name="Gráfico 71" descr="Altavoz de teléfono">
            <a:extLst>
              <a:ext uri="{FF2B5EF4-FFF2-40B4-BE49-F238E27FC236}">
                <a16:creationId xmlns:a16="http://schemas.microsoft.com/office/drawing/2014/main" id="{D95E2A90-C952-490E-88E2-87A9B6D907B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06429" y="3775031"/>
            <a:ext cx="127500" cy="127499"/>
          </a:xfrm>
          <a:prstGeom prst="rect">
            <a:avLst/>
          </a:prstGeom>
        </p:spPr>
      </p:pic>
      <p:sp>
        <p:nvSpPr>
          <p:cNvPr id="73" name="Rectángulo 72">
            <a:extLst>
              <a:ext uri="{FF2B5EF4-FFF2-40B4-BE49-F238E27FC236}">
                <a16:creationId xmlns:a16="http://schemas.microsoft.com/office/drawing/2014/main" id="{BCB4E335-2C3B-48E2-AD98-D19420021A3E}"/>
              </a:ext>
            </a:extLst>
          </p:cNvPr>
          <p:cNvSpPr/>
          <p:nvPr/>
        </p:nvSpPr>
        <p:spPr>
          <a:xfrm>
            <a:off x="10000765" y="3796474"/>
            <a:ext cx="122037" cy="84612"/>
          </a:xfrm>
          <a:prstGeom prst="rect">
            <a:avLst/>
          </a:prstGeom>
          <a:solidFill>
            <a:srgbClr val="848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Gráfico 73" descr="Correo electrónico">
            <a:extLst>
              <a:ext uri="{FF2B5EF4-FFF2-40B4-BE49-F238E27FC236}">
                <a16:creationId xmlns:a16="http://schemas.microsoft.com/office/drawing/2014/main" id="{7CD2812F-50B8-4E94-8A2B-C9DAA29B9CB6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02776" y="3792018"/>
            <a:ext cx="106833" cy="90669"/>
          </a:xfrm>
          <a:prstGeom prst="rect">
            <a:avLst/>
          </a:prstGeom>
        </p:spPr>
      </p:pic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6BD51F78-F0D1-4157-84B1-CAA25DEFA857}"/>
              </a:ext>
            </a:extLst>
          </p:cNvPr>
          <p:cNvSpPr/>
          <p:nvPr/>
        </p:nvSpPr>
        <p:spPr>
          <a:xfrm rot="5400000">
            <a:off x="6038659" y="3423204"/>
            <a:ext cx="414342" cy="1883762"/>
          </a:xfrm>
          <a:prstGeom prst="roundRect">
            <a:avLst>
              <a:gd name="adj" fmla="val 4278"/>
            </a:avLst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utoShape 50">
            <a:extLst>
              <a:ext uri="{FF2B5EF4-FFF2-40B4-BE49-F238E27FC236}">
                <a16:creationId xmlns:a16="http://schemas.microsoft.com/office/drawing/2014/main" id="{C91B36BC-235C-43CF-9DCA-497D67CAD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37" y="4055147"/>
            <a:ext cx="2342217" cy="597749"/>
          </a:xfrm>
          <a:prstGeom prst="roundRect">
            <a:avLst>
              <a:gd name="adj" fmla="val 16667"/>
            </a:avLst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000" dirty="0">
                <a:solidFill>
                  <a:srgbClr val="C00000"/>
                </a:solidFill>
                <a:latin typeface="+mj-lt"/>
              </a:rPr>
              <a:t>Service</a:t>
            </a:r>
            <a:r>
              <a:rPr lang="en-US" altLang="en-US" sz="1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altLang="en-US" sz="1400" b="1" dirty="0">
                <a:solidFill>
                  <a:srgbClr val="C00000"/>
                </a:solidFill>
                <a:latin typeface="+mj-lt"/>
              </a:rPr>
              <a:t>Monitoring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000" dirty="0">
                <a:solidFill>
                  <a:srgbClr val="C00000"/>
                </a:solidFill>
                <a:latin typeface="+mj-lt"/>
              </a:rPr>
              <a:t>Alerts System</a:t>
            </a:r>
          </a:p>
        </p:txBody>
      </p:sp>
      <p:pic>
        <p:nvPicPr>
          <p:cNvPr id="77" name="Gráfico 76" descr="Ojo">
            <a:extLst>
              <a:ext uri="{FF2B5EF4-FFF2-40B4-BE49-F238E27FC236}">
                <a16:creationId xmlns:a16="http://schemas.microsoft.com/office/drawing/2014/main" id="{CFC2E792-45A1-47F3-B6E3-1BDE48678FDA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20951" y="4143940"/>
            <a:ext cx="442044" cy="442044"/>
          </a:xfrm>
          <a:prstGeom prst="rect">
            <a:avLst/>
          </a:prstGeom>
        </p:spPr>
      </p:pic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67432527-CB57-4989-9226-991AE3849922}"/>
              </a:ext>
            </a:extLst>
          </p:cNvPr>
          <p:cNvCxnSpPr>
            <a:cxnSpLocks/>
          </p:cNvCxnSpPr>
          <p:nvPr/>
        </p:nvCxnSpPr>
        <p:spPr>
          <a:xfrm flipV="1">
            <a:off x="9079010" y="3360271"/>
            <a:ext cx="0" cy="1289689"/>
          </a:xfrm>
          <a:prstGeom prst="straightConnector1">
            <a:avLst/>
          </a:prstGeom>
          <a:ln w="22225"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3F32DF3-DB19-417D-BD0F-5EFBBFD6D5F3}"/>
              </a:ext>
            </a:extLst>
          </p:cNvPr>
          <p:cNvCxnSpPr>
            <a:cxnSpLocks/>
            <a:stCxn id="25" idx="3"/>
            <a:endCxn id="36" idx="1"/>
          </p:cNvCxnSpPr>
          <p:nvPr/>
        </p:nvCxnSpPr>
        <p:spPr>
          <a:xfrm>
            <a:off x="4676661" y="4951835"/>
            <a:ext cx="655648" cy="0"/>
          </a:xfrm>
          <a:prstGeom prst="straightConnector1">
            <a:avLst/>
          </a:prstGeom>
          <a:ln w="22225"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EF5E9195-1536-4C7E-92D2-8228BB9EF89E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 flipV="1">
            <a:off x="7525869" y="4948835"/>
            <a:ext cx="743603" cy="3000"/>
          </a:xfrm>
          <a:prstGeom prst="straightConnector1">
            <a:avLst/>
          </a:prstGeom>
          <a:ln w="22225"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áfico 80">
            <a:extLst>
              <a:ext uri="{FF2B5EF4-FFF2-40B4-BE49-F238E27FC236}">
                <a16:creationId xmlns:a16="http://schemas.microsoft.com/office/drawing/2014/main" id="{4B48DF36-E675-4F08-B77A-7B0230A9BB48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231872" y="1089312"/>
            <a:ext cx="730258" cy="730258"/>
          </a:xfrm>
          <a:prstGeom prst="rect">
            <a:avLst/>
          </a:prstGeom>
        </p:spPr>
      </p:pic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CF976D00-30DD-4151-B8E9-C1A380A7F968}"/>
              </a:ext>
            </a:extLst>
          </p:cNvPr>
          <p:cNvCxnSpPr>
            <a:cxnSpLocks/>
          </p:cNvCxnSpPr>
          <p:nvPr/>
        </p:nvCxnSpPr>
        <p:spPr>
          <a:xfrm>
            <a:off x="9403248" y="1719095"/>
            <a:ext cx="0" cy="247653"/>
          </a:xfrm>
          <a:prstGeom prst="straightConnector1">
            <a:avLst/>
          </a:prstGeom>
          <a:ln w="22225">
            <a:solidFill>
              <a:srgbClr val="293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F9EA7096-A14B-490A-9546-0534C1082637}"/>
              </a:ext>
            </a:extLst>
          </p:cNvPr>
          <p:cNvCxnSpPr>
            <a:cxnSpLocks/>
          </p:cNvCxnSpPr>
          <p:nvPr/>
        </p:nvCxnSpPr>
        <p:spPr>
          <a:xfrm>
            <a:off x="9587273" y="1729984"/>
            <a:ext cx="0" cy="247653"/>
          </a:xfrm>
          <a:prstGeom prst="straightConnector1">
            <a:avLst/>
          </a:prstGeom>
          <a:ln w="22225">
            <a:solidFill>
              <a:srgbClr val="293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2A89756C-F969-435B-9C65-518F3F2653CC}"/>
              </a:ext>
            </a:extLst>
          </p:cNvPr>
          <p:cNvCxnSpPr>
            <a:cxnSpLocks/>
          </p:cNvCxnSpPr>
          <p:nvPr/>
        </p:nvCxnSpPr>
        <p:spPr>
          <a:xfrm>
            <a:off x="9763847" y="1729984"/>
            <a:ext cx="0" cy="247653"/>
          </a:xfrm>
          <a:prstGeom prst="straightConnector1">
            <a:avLst/>
          </a:prstGeom>
          <a:ln w="22225">
            <a:solidFill>
              <a:srgbClr val="293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8971FC4F-933F-4DA9-A152-5C258D2153D6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53639" y="3569778"/>
            <a:ext cx="1469" cy="1076411"/>
          </a:xfrm>
          <a:prstGeom prst="straightConnector1">
            <a:avLst/>
          </a:prstGeom>
          <a:ln w="22225"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39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n de cmems in situ tac">
            <a:extLst>
              <a:ext uri="{FF2B5EF4-FFF2-40B4-BE49-F238E27FC236}">
                <a16:creationId xmlns:a16="http://schemas.microsoft.com/office/drawing/2014/main" id="{13FF7B57-605B-4190-A37F-3989D2A8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F1CC5F7-B53E-495F-AA70-BA7809A19404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FDD3D6-82C8-44A5-A216-346036848194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C199D2-6F48-4378-8662-DDF92F4D4E57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B3ED3F-4927-44A2-A380-D84485F98382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2. CMEMS In Situ TAC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Numbers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2E99A9-D1D2-483D-B996-73E9020CC893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36733A7D-630E-4EEF-A025-B26567D4078D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23CF30C-2C9E-4192-AF84-56F399C57999}"/>
              </a:ext>
            </a:extLst>
          </p:cNvPr>
          <p:cNvSpPr txBox="1">
            <a:spLocks/>
          </p:cNvSpPr>
          <p:nvPr/>
        </p:nvSpPr>
        <p:spPr>
          <a:xfrm>
            <a:off x="674743" y="1245500"/>
            <a:ext cx="11355573" cy="48398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rgbClr val="404040"/>
              </a:solidFill>
            </a:endParaRPr>
          </a:p>
          <a:p>
            <a:pPr marL="1587" algn="just"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endParaRPr lang="en-US" altLang="en-US" sz="900" b="1" u="sng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4800" b="1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4800" b="1" dirty="0">
                <a:solidFill>
                  <a:srgbClr val="404040"/>
                </a:solidFill>
              </a:rPr>
              <a:t>+7000 platforms active in Real Time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4800" b="1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4800" b="1" dirty="0">
                <a:solidFill>
                  <a:srgbClr val="404040"/>
                </a:solidFill>
              </a:rPr>
              <a:t>+37000 platforms integrated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4800" b="1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4800" b="1" dirty="0">
                <a:solidFill>
                  <a:srgbClr val="404040"/>
                </a:solidFill>
              </a:rPr>
              <a:t>+300 providers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2400" b="1" dirty="0">
              <a:solidFill>
                <a:srgbClr val="404040"/>
              </a:solidFill>
            </a:endParaRP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sz="2400" b="1" dirty="0">
              <a:solidFill>
                <a:srgbClr val="404040"/>
              </a:solidFill>
            </a:endParaRPr>
          </a:p>
          <a:p>
            <a:pPr marL="457200" indent="-457200">
              <a:buAutoNum type="arabicPeriod"/>
            </a:pPr>
            <a:endParaRPr lang="en-US" sz="2400" dirty="0">
              <a:solidFill>
                <a:srgbClr val="404040"/>
              </a:solidFill>
            </a:endParaRPr>
          </a:p>
        </p:txBody>
      </p:sp>
      <p:sp>
        <p:nvSpPr>
          <p:cNvPr id="19" name="Forma libre 5">
            <a:extLst>
              <a:ext uri="{FF2B5EF4-FFF2-40B4-BE49-F238E27FC236}">
                <a16:creationId xmlns:a16="http://schemas.microsoft.com/office/drawing/2014/main" id="{837CD2EF-D475-44CD-A2B7-F4D754C66C8B}"/>
              </a:ext>
            </a:extLst>
          </p:cNvPr>
          <p:cNvSpPr>
            <a:spLocks noChangeAspect="1"/>
          </p:cNvSpPr>
          <p:nvPr/>
        </p:nvSpPr>
        <p:spPr bwMode="auto">
          <a:xfrm>
            <a:off x="8632227" y="4631202"/>
            <a:ext cx="1862559" cy="163448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21" name="Forma libre 5">
            <a:extLst>
              <a:ext uri="{FF2B5EF4-FFF2-40B4-BE49-F238E27FC236}">
                <a16:creationId xmlns:a16="http://schemas.microsoft.com/office/drawing/2014/main" id="{ADDA24A6-A921-4990-A653-3B16FAAF7C8D}"/>
              </a:ext>
            </a:extLst>
          </p:cNvPr>
          <p:cNvSpPr>
            <a:spLocks noChangeAspect="1"/>
          </p:cNvSpPr>
          <p:nvPr/>
        </p:nvSpPr>
        <p:spPr bwMode="auto">
          <a:xfrm>
            <a:off x="10755929" y="3370854"/>
            <a:ext cx="868898" cy="762497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8A7B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22" name="Forma libre 5">
            <a:extLst>
              <a:ext uri="{FF2B5EF4-FFF2-40B4-BE49-F238E27FC236}">
                <a16:creationId xmlns:a16="http://schemas.microsoft.com/office/drawing/2014/main" id="{B0BC45B6-4069-4F7C-91D9-0C984335D57E}"/>
              </a:ext>
            </a:extLst>
          </p:cNvPr>
          <p:cNvSpPr>
            <a:spLocks noChangeAspect="1"/>
          </p:cNvSpPr>
          <p:nvPr/>
        </p:nvSpPr>
        <p:spPr bwMode="auto">
          <a:xfrm>
            <a:off x="8522480" y="3144992"/>
            <a:ext cx="3102347" cy="2722461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7F3F7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2398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n de cmems in situ tac">
            <a:extLst>
              <a:ext uri="{FF2B5EF4-FFF2-40B4-BE49-F238E27FC236}">
                <a16:creationId xmlns:a16="http://schemas.microsoft.com/office/drawing/2014/main" id="{13FF7B57-605B-4190-A37F-3989D2A8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F1CC5F7-B53E-495F-AA70-BA7809A19404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FDD3D6-82C8-44A5-A216-346036848194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C199D2-6F48-4378-8662-DDF92F4D4E57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B3ED3F-4927-44A2-A380-D84485F98382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2. CMEMS In Situ TAC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Products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2E99A9-D1D2-483D-B996-73E9020CC893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36733A7D-630E-4EEF-A025-B26567D4078D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9" name="Forma libre 5">
            <a:extLst>
              <a:ext uri="{FF2B5EF4-FFF2-40B4-BE49-F238E27FC236}">
                <a16:creationId xmlns:a16="http://schemas.microsoft.com/office/drawing/2014/main" id="{837CD2EF-D475-44CD-A2B7-F4D754C66C8B}"/>
              </a:ext>
            </a:extLst>
          </p:cNvPr>
          <p:cNvSpPr>
            <a:spLocks noChangeAspect="1"/>
          </p:cNvSpPr>
          <p:nvPr/>
        </p:nvSpPr>
        <p:spPr bwMode="auto">
          <a:xfrm>
            <a:off x="7600033" y="2082090"/>
            <a:ext cx="1685899" cy="147945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>
              <a:solidFill>
                <a:srgbClr val="F7F3F7"/>
              </a:solidFill>
            </a:endParaRPr>
          </a:p>
        </p:txBody>
      </p:sp>
      <p:sp>
        <p:nvSpPr>
          <p:cNvPr id="21" name="Forma libre 5">
            <a:extLst>
              <a:ext uri="{FF2B5EF4-FFF2-40B4-BE49-F238E27FC236}">
                <a16:creationId xmlns:a16="http://schemas.microsoft.com/office/drawing/2014/main" id="{ADDA24A6-A921-4990-A653-3B16FAAF7C8D}"/>
              </a:ext>
            </a:extLst>
          </p:cNvPr>
          <p:cNvSpPr>
            <a:spLocks noChangeAspect="1"/>
          </p:cNvSpPr>
          <p:nvPr/>
        </p:nvSpPr>
        <p:spPr bwMode="auto">
          <a:xfrm>
            <a:off x="9544661" y="3270766"/>
            <a:ext cx="1926591" cy="169067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8A7B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/>
          </a:p>
        </p:txBody>
      </p:sp>
      <p:sp>
        <p:nvSpPr>
          <p:cNvPr id="22" name="Forma libre 5">
            <a:extLst>
              <a:ext uri="{FF2B5EF4-FFF2-40B4-BE49-F238E27FC236}">
                <a16:creationId xmlns:a16="http://schemas.microsoft.com/office/drawing/2014/main" id="{B0BC45B6-4069-4F7C-91D9-0C984335D57E}"/>
              </a:ext>
            </a:extLst>
          </p:cNvPr>
          <p:cNvSpPr>
            <a:spLocks noChangeAspect="1"/>
          </p:cNvSpPr>
          <p:nvPr/>
        </p:nvSpPr>
        <p:spPr bwMode="auto">
          <a:xfrm>
            <a:off x="8663610" y="2247000"/>
            <a:ext cx="2931471" cy="257250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7F3F7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3A27000-7B46-4EE0-B443-356503FB84E0}"/>
              </a:ext>
            </a:extLst>
          </p:cNvPr>
          <p:cNvSpPr txBox="1">
            <a:spLocks/>
          </p:cNvSpPr>
          <p:nvPr/>
        </p:nvSpPr>
        <p:spPr>
          <a:xfrm>
            <a:off x="674743" y="1245501"/>
            <a:ext cx="11355573" cy="3599665"/>
          </a:xfrm>
          <a:prstGeom prst="rect">
            <a:avLst/>
          </a:prstGeom>
        </p:spPr>
        <p:txBody>
          <a:bodyPr vert="horz" lIns="0" tIns="0" rIns="0" bIns="0" numCol="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rgbClr val="404040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000" b="1" kern="0" dirty="0">
                <a:solidFill>
                  <a:srgbClr val="404040"/>
                </a:solidFill>
              </a:rPr>
              <a:t>NRT (Near Real Time) products </a:t>
            </a:r>
            <a:r>
              <a:rPr lang="en-GB" sz="2000" kern="0" dirty="0">
                <a:solidFill>
                  <a:srgbClr val="404040"/>
                </a:solidFill>
              </a:rPr>
              <a:t>(automatic RTQC):</a:t>
            </a:r>
          </a:p>
          <a:p>
            <a:pPr marL="447675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404040"/>
                </a:solidFill>
                <a:latin typeface="+mj-lt"/>
              </a:rPr>
              <a:t>Hourly updates </a:t>
            </a:r>
          </a:p>
          <a:p>
            <a:pPr marL="447675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404040"/>
                </a:solidFill>
                <a:latin typeface="+mj-lt"/>
              </a:rPr>
              <a:t>Distributed in Global &amp; Regional</a:t>
            </a:r>
          </a:p>
          <a:p>
            <a:pPr marL="447675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kern="0" dirty="0">
                <a:solidFill>
                  <a:schemeClr val="accent3"/>
                </a:solidFill>
                <a:latin typeface="+mj-lt"/>
              </a:rPr>
              <a:t>All variables: T&amp;S, Wave, UV(Currents), BGC, Sea level</a:t>
            </a:r>
          </a:p>
          <a:p>
            <a:pPr marL="447675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kern="0" dirty="0">
                <a:solidFill>
                  <a:schemeClr val="accent3"/>
                </a:solidFill>
                <a:latin typeface="+mj-lt"/>
              </a:rPr>
              <a:t>HF Radar and Carbon data </a:t>
            </a:r>
            <a:r>
              <a:rPr lang="en-GB" kern="0" dirty="0">
                <a:solidFill>
                  <a:schemeClr val="accent2"/>
                </a:solidFill>
                <a:latin typeface="+mj-lt"/>
              </a:rPr>
              <a:t>in April 2019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GB" sz="2000" b="1" kern="0" dirty="0">
                <a:solidFill>
                  <a:srgbClr val="404040"/>
                </a:solidFill>
              </a:rPr>
              <a:t>REProcessed products </a:t>
            </a:r>
            <a:r>
              <a:rPr lang="en-GB" sz="2000" kern="0" dirty="0">
                <a:solidFill>
                  <a:srgbClr val="404040"/>
                </a:solidFill>
              </a:rPr>
              <a:t>(validated &amp; assessed):</a:t>
            </a:r>
          </a:p>
          <a:p>
            <a:pPr marL="447675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404040"/>
                </a:solidFill>
                <a:latin typeface="+mj-lt"/>
              </a:rPr>
              <a:t>Twice a year update</a:t>
            </a:r>
          </a:p>
          <a:p>
            <a:pPr marL="447675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404040"/>
                </a:solidFill>
                <a:latin typeface="+mj-lt"/>
              </a:rPr>
              <a:t>Global</a:t>
            </a:r>
          </a:p>
          <a:p>
            <a:pPr marL="447675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404040"/>
                </a:solidFill>
                <a:latin typeface="+mj-lt"/>
              </a:rPr>
              <a:t>Variables:</a:t>
            </a:r>
          </a:p>
          <a:p>
            <a:pPr marL="619125" lvl="3">
              <a:spcAft>
                <a:spcPts val="600"/>
              </a:spcAft>
            </a:pPr>
            <a:endParaRPr lang="en-GB" sz="1600" kern="0" dirty="0">
              <a:solidFill>
                <a:srgbClr val="003399"/>
              </a:solidFill>
              <a:latin typeface="+mj-lt"/>
            </a:endParaRPr>
          </a:p>
          <a:p>
            <a:pPr marL="447675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404040"/>
              </a:solidFill>
              <a:latin typeface="+mj-lt"/>
            </a:endParaRPr>
          </a:p>
          <a:p>
            <a:pPr marL="619125" lvl="3">
              <a:spcAft>
                <a:spcPts val="600"/>
              </a:spcAft>
            </a:pPr>
            <a:endParaRPr lang="en-US" altLang="en-US" sz="1600" kern="0" dirty="0">
              <a:solidFill>
                <a:srgbClr val="404040"/>
              </a:solidFill>
              <a:latin typeface="+mj-lt"/>
            </a:endParaRPr>
          </a:p>
          <a:p>
            <a:pPr marL="457200" indent="-457200">
              <a:buAutoNum type="arabicPeriod"/>
            </a:pPr>
            <a:endParaRPr lang="en-US" sz="2400" dirty="0">
              <a:solidFill>
                <a:srgbClr val="404040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D0400B2-4674-4BBA-BA3C-FDFB9EDFAF96}"/>
              </a:ext>
            </a:extLst>
          </p:cNvPr>
          <p:cNvSpPr txBox="1">
            <a:spLocks/>
          </p:cNvSpPr>
          <p:nvPr/>
        </p:nvSpPr>
        <p:spPr>
          <a:xfrm>
            <a:off x="521184" y="4720081"/>
            <a:ext cx="9986772" cy="1725868"/>
          </a:xfrm>
          <a:prstGeom prst="rect">
            <a:avLst/>
          </a:prstGeom>
        </p:spPr>
        <p:txBody>
          <a:bodyPr vert="horz" lIns="0" tIns="0" rIns="0" bIns="0" numCol="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19125" lvl="3">
              <a:spcAft>
                <a:spcPts val="600"/>
              </a:spcAft>
            </a:pPr>
            <a:r>
              <a:rPr lang="en-GB" kern="0" dirty="0">
                <a:solidFill>
                  <a:schemeClr val="accent3"/>
                </a:solidFill>
                <a:latin typeface="+mj-lt"/>
              </a:rPr>
              <a:t>- T&amp;S since 2015  </a:t>
            </a:r>
          </a:p>
          <a:p>
            <a:pPr marL="619125" lvl="3">
              <a:spcAft>
                <a:spcPts val="600"/>
              </a:spcAft>
            </a:pPr>
            <a:r>
              <a:rPr lang="en-GB" kern="0" dirty="0">
                <a:solidFill>
                  <a:schemeClr val="accent3"/>
                </a:solidFill>
                <a:latin typeface="+mj-lt"/>
              </a:rPr>
              <a:t>- UV (currents) from Drifters since 2016   </a:t>
            </a:r>
          </a:p>
          <a:p>
            <a:pPr marL="619125" lvl="3">
              <a:spcAft>
                <a:spcPts val="600"/>
              </a:spcAft>
            </a:pPr>
            <a:r>
              <a:rPr lang="en-GB" kern="0" dirty="0">
                <a:solidFill>
                  <a:schemeClr val="accent3"/>
                </a:solidFill>
                <a:latin typeface="+mj-lt"/>
              </a:rPr>
              <a:t>- Waves since 2018</a:t>
            </a:r>
          </a:p>
          <a:p>
            <a:pPr marL="619125" lvl="3">
              <a:spcAft>
                <a:spcPts val="600"/>
              </a:spcAft>
            </a:pPr>
            <a:r>
              <a:rPr lang="en-GB" kern="0" dirty="0">
                <a:solidFill>
                  <a:schemeClr val="accent3"/>
                </a:solidFill>
                <a:latin typeface="+mj-lt"/>
              </a:rPr>
              <a:t>- BGC (O2 and </a:t>
            </a:r>
            <a:r>
              <a:rPr lang="en-GB" kern="0" dirty="0" err="1">
                <a:solidFill>
                  <a:schemeClr val="accent3"/>
                </a:solidFill>
                <a:latin typeface="+mj-lt"/>
              </a:rPr>
              <a:t>Chla</a:t>
            </a:r>
            <a:r>
              <a:rPr lang="en-GB" kern="0" dirty="0">
                <a:solidFill>
                  <a:schemeClr val="accent3"/>
                </a:solidFill>
                <a:latin typeface="+mj-lt"/>
              </a:rPr>
              <a:t>) since 2018</a:t>
            </a:r>
          </a:p>
          <a:p>
            <a:pPr marL="904875" lvl="3" indent="-285750">
              <a:spcAft>
                <a:spcPts val="600"/>
              </a:spcAft>
              <a:buFontTx/>
              <a:buChar char="-"/>
            </a:pPr>
            <a:endParaRPr lang="en-GB" kern="0" dirty="0">
              <a:solidFill>
                <a:srgbClr val="404040"/>
              </a:solidFill>
              <a:latin typeface="+mj-lt"/>
            </a:endParaRPr>
          </a:p>
          <a:p>
            <a:pPr marL="720000" lvl="2">
              <a:lnSpc>
                <a:spcPct val="100000"/>
              </a:lnSpc>
              <a:spcAft>
                <a:spcPts val="600"/>
              </a:spcAft>
            </a:pPr>
            <a:r>
              <a:rPr lang="en-GB" kern="0" dirty="0">
                <a:solidFill>
                  <a:srgbClr val="003399"/>
                </a:solidFill>
                <a:latin typeface="+mj-lt"/>
              </a:rPr>
              <a:t>- Carbon data </a:t>
            </a:r>
            <a:r>
              <a:rPr lang="en-GB" kern="0" dirty="0">
                <a:solidFill>
                  <a:srgbClr val="FF8A7B"/>
                </a:solidFill>
                <a:latin typeface="+mj-lt"/>
              </a:rPr>
              <a:t>new in 2019</a:t>
            </a:r>
          </a:p>
          <a:p>
            <a:pPr marL="720000" lvl="2">
              <a:lnSpc>
                <a:spcPct val="100000"/>
              </a:lnSpc>
              <a:spcAft>
                <a:spcPts val="600"/>
              </a:spcAft>
            </a:pPr>
            <a:r>
              <a:rPr lang="en-GB" kern="0" dirty="0">
                <a:solidFill>
                  <a:srgbClr val="003399"/>
                </a:solidFill>
                <a:latin typeface="+mj-lt"/>
              </a:rPr>
              <a:t>- HF Radar </a:t>
            </a:r>
            <a:r>
              <a:rPr lang="en-GB" kern="0" dirty="0">
                <a:solidFill>
                  <a:srgbClr val="FF8A7B"/>
                </a:solidFill>
                <a:latin typeface="+mj-lt"/>
              </a:rPr>
              <a:t>planned for 2020</a:t>
            </a:r>
          </a:p>
          <a:p>
            <a:pPr marL="447675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404040"/>
              </a:solidFill>
              <a:latin typeface="+mj-lt"/>
            </a:endParaRPr>
          </a:p>
          <a:p>
            <a:pPr marL="619125" lvl="3">
              <a:spcAft>
                <a:spcPts val="600"/>
              </a:spcAft>
            </a:pPr>
            <a:endParaRPr lang="en-US" altLang="en-US" sz="1600" kern="0" dirty="0">
              <a:solidFill>
                <a:srgbClr val="404040"/>
              </a:solidFill>
              <a:latin typeface="+mj-lt"/>
            </a:endParaRPr>
          </a:p>
          <a:p>
            <a:pPr marL="457200" indent="-457200">
              <a:buAutoNum type="arabicPeriod"/>
            </a:pPr>
            <a:endParaRPr lang="en-US" sz="2400" dirty="0">
              <a:solidFill>
                <a:srgbClr val="40404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24382BC-1236-42D7-8282-C5D81CC4168B}"/>
              </a:ext>
            </a:extLst>
          </p:cNvPr>
          <p:cNvSpPr/>
          <p:nvPr/>
        </p:nvSpPr>
        <p:spPr>
          <a:xfrm>
            <a:off x="9285932" y="2377444"/>
            <a:ext cx="1926591" cy="865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b="1" dirty="0">
                <a:solidFill>
                  <a:srgbClr val="404040"/>
                </a:solidFill>
                <a:latin typeface="+mj-lt"/>
              </a:rPr>
              <a:t>  Documents</a:t>
            </a:r>
            <a:r>
              <a:rPr lang="en-US" dirty="0">
                <a:solidFill>
                  <a:srgbClr val="404040"/>
                </a:solidFill>
                <a:latin typeface="+mj-lt"/>
              </a:rPr>
              <a:t> </a:t>
            </a:r>
          </a:p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404040"/>
                </a:solidFill>
                <a:latin typeface="+mj-lt"/>
              </a:rPr>
              <a:t>   associated with </a:t>
            </a:r>
          </a:p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404040"/>
                </a:solidFill>
                <a:latin typeface="+mj-lt"/>
              </a:rPr>
              <a:t>each product: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307CD28-913A-4A08-9A62-84E2E6796307}"/>
              </a:ext>
            </a:extLst>
          </p:cNvPr>
          <p:cNvSpPr/>
          <p:nvPr/>
        </p:nvSpPr>
        <p:spPr>
          <a:xfrm>
            <a:off x="7865208" y="2096755"/>
            <a:ext cx="1295837" cy="1351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200">
              <a:solidFill>
                <a:srgbClr val="F7F3F7"/>
              </a:solidFill>
              <a:latin typeface="+mj-lt"/>
            </a:endParaRPr>
          </a:p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200" b="1">
                <a:solidFill>
                  <a:srgbClr val="F7F3F7"/>
                </a:solidFill>
                <a:latin typeface="+mj-lt"/>
              </a:rPr>
              <a:t>PUM</a:t>
            </a:r>
            <a:r>
              <a:rPr lang="en-US" b="1">
                <a:solidFill>
                  <a:srgbClr val="F7F3F7"/>
                </a:solidFill>
                <a:latin typeface="+mj-lt"/>
              </a:rPr>
              <a:t> </a:t>
            </a:r>
          </a:p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>
                <a:solidFill>
                  <a:srgbClr val="F7F3F7"/>
                </a:solidFill>
                <a:latin typeface="+mj-lt"/>
              </a:rPr>
              <a:t>Product </a:t>
            </a:r>
          </a:p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>
                <a:solidFill>
                  <a:srgbClr val="F7F3F7"/>
                </a:solidFill>
                <a:latin typeface="+mj-lt"/>
              </a:rPr>
              <a:t>User </a:t>
            </a:r>
          </a:p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>
                <a:solidFill>
                  <a:srgbClr val="F7F3F7"/>
                </a:solidFill>
                <a:latin typeface="+mj-lt"/>
              </a:rPr>
              <a:t>Manual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1E9AEA9-17D9-48E4-9CC2-0869DBCBD5E3}"/>
              </a:ext>
            </a:extLst>
          </p:cNvPr>
          <p:cNvSpPr/>
          <p:nvPr/>
        </p:nvSpPr>
        <p:spPr>
          <a:xfrm>
            <a:off x="9884412" y="3401446"/>
            <a:ext cx="1386923" cy="1180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200" b="1">
                <a:solidFill>
                  <a:srgbClr val="F7F3F7"/>
                </a:solidFill>
                <a:latin typeface="+mj-lt"/>
              </a:rPr>
              <a:t>QuID</a:t>
            </a:r>
            <a:r>
              <a:rPr lang="en-US" b="1">
                <a:solidFill>
                  <a:srgbClr val="F7F3F7"/>
                </a:solidFill>
                <a:latin typeface="+mj-lt"/>
              </a:rPr>
              <a:t> </a:t>
            </a:r>
          </a:p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>
                <a:solidFill>
                  <a:srgbClr val="F7F3F7"/>
                </a:solidFill>
                <a:latin typeface="+mj-lt"/>
              </a:rPr>
              <a:t>Quality </a:t>
            </a:r>
          </a:p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>
                <a:solidFill>
                  <a:srgbClr val="F7F3F7"/>
                </a:solidFill>
                <a:latin typeface="+mj-lt"/>
              </a:rPr>
              <a:t>Information </a:t>
            </a:r>
          </a:p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>
                <a:solidFill>
                  <a:srgbClr val="F7F3F7"/>
                </a:solidFill>
                <a:latin typeface="+mj-lt"/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780880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n de cmems in situ tac">
            <a:extLst>
              <a:ext uri="{FF2B5EF4-FFF2-40B4-BE49-F238E27FC236}">
                <a16:creationId xmlns:a16="http://schemas.microsoft.com/office/drawing/2014/main" id="{13FF7B57-605B-4190-A37F-3989D2A8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F1CC5F7-B53E-495F-AA70-BA7809A19404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FDD3D6-82C8-44A5-A216-346036848194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C199D2-6F48-4378-8662-DDF92F4D4E57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B3ED3F-4927-44A2-A380-D84485F98382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2. CMEMS In Situ TAC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Access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2E99A9-D1D2-483D-B996-73E9020CC893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36733A7D-630E-4EEF-A025-B26567D4078D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90D1A6A0-38FE-4EE1-B5C2-971DF987DC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3571"/>
            <a:ext cx="7825299" cy="4487801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AA99C29-23E9-4788-9485-B90F8B928BBA}"/>
              </a:ext>
            </a:extLst>
          </p:cNvPr>
          <p:cNvSpPr txBox="1"/>
          <p:nvPr/>
        </p:nvSpPr>
        <p:spPr>
          <a:xfrm>
            <a:off x="2533842" y="1414189"/>
            <a:ext cx="27576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8A7B"/>
                </a:solidFill>
              </a:rPr>
              <a:t>http://marine.copernicus.eu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05BF5A-80E6-4CFC-9A8B-34C6752247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6215" y="1113026"/>
            <a:ext cx="5464101" cy="287942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1530044-320D-47A5-A80B-0F327AE899D0}"/>
              </a:ext>
            </a:extLst>
          </p:cNvPr>
          <p:cNvSpPr/>
          <p:nvPr/>
        </p:nvSpPr>
        <p:spPr>
          <a:xfrm>
            <a:off x="5150623" y="2746049"/>
            <a:ext cx="1162628" cy="4057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áfico 5" descr="Cursor">
            <a:extLst>
              <a:ext uri="{FF2B5EF4-FFF2-40B4-BE49-F238E27FC236}">
                <a16:creationId xmlns:a16="http://schemas.microsoft.com/office/drawing/2014/main" id="{67592399-C8B8-4FBB-951D-BF7D2BC5AB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3490" y="2948905"/>
            <a:ext cx="559761" cy="559761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196729B3-79A6-4389-978D-6E3E20D41B24}"/>
              </a:ext>
            </a:extLst>
          </p:cNvPr>
          <p:cNvSpPr/>
          <p:nvPr/>
        </p:nvSpPr>
        <p:spPr>
          <a:xfrm>
            <a:off x="1391053" y="3706237"/>
            <a:ext cx="1186775" cy="1186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áfico 28" descr="Cursor">
            <a:extLst>
              <a:ext uri="{FF2B5EF4-FFF2-40B4-BE49-F238E27FC236}">
                <a16:creationId xmlns:a16="http://schemas.microsoft.com/office/drawing/2014/main" id="{B667038B-7DC4-4409-BC6D-1C41942B6C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0268" y="4613182"/>
            <a:ext cx="559761" cy="5597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5CABA7-25FB-4854-9D54-2F9418BA963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931" y="1783471"/>
            <a:ext cx="5447385" cy="4487802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C5A9DC2D-2587-42AA-AB6D-810B886E6C4A}"/>
              </a:ext>
            </a:extLst>
          </p:cNvPr>
          <p:cNvSpPr/>
          <p:nvPr/>
        </p:nvSpPr>
        <p:spPr>
          <a:xfrm>
            <a:off x="8969235" y="4852727"/>
            <a:ext cx="567450" cy="3683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áfico 30" descr="Cursor">
            <a:extLst>
              <a:ext uri="{FF2B5EF4-FFF2-40B4-BE49-F238E27FC236}">
                <a16:creationId xmlns:a16="http://schemas.microsoft.com/office/drawing/2014/main" id="{CF7C392C-C77E-439D-9D07-F952B4DCF48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2960" y="5028611"/>
            <a:ext cx="559761" cy="55976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F0EAC3-5518-40DC-940B-2E2EB84D1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8437" y="1567450"/>
            <a:ext cx="5336244" cy="963372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512A35F0-CA9D-45D5-8908-A43F04E2D312}"/>
              </a:ext>
            </a:extLst>
          </p:cNvPr>
          <p:cNvSpPr/>
          <p:nvPr/>
        </p:nvSpPr>
        <p:spPr>
          <a:xfrm>
            <a:off x="10372143" y="2008655"/>
            <a:ext cx="917793" cy="175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áfico 32" descr="Cursor">
            <a:extLst>
              <a:ext uri="{FF2B5EF4-FFF2-40B4-BE49-F238E27FC236}">
                <a16:creationId xmlns:a16="http://schemas.microsoft.com/office/drawing/2014/main" id="{B2E7AA65-219D-487C-9DD9-C73D9290B4D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1039" y="2042334"/>
            <a:ext cx="559761" cy="5597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F5AA3D-0E55-4060-9FE2-23B8D30AD5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919" y="2948014"/>
            <a:ext cx="3732017" cy="1749017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9761128A-B2A4-467F-AF66-8063BD20CB3E}"/>
              </a:ext>
            </a:extLst>
          </p:cNvPr>
          <p:cNvSpPr/>
          <p:nvPr/>
        </p:nvSpPr>
        <p:spPr>
          <a:xfrm>
            <a:off x="10683094" y="4478107"/>
            <a:ext cx="559760" cy="2189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áfico 34" descr="Cursor">
            <a:extLst>
              <a:ext uri="{FF2B5EF4-FFF2-40B4-BE49-F238E27FC236}">
                <a16:creationId xmlns:a16="http://schemas.microsoft.com/office/drawing/2014/main" id="{0B930010-15C9-4828-B686-590BBB7EE5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3597" y="4547157"/>
            <a:ext cx="559761" cy="559761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2DAFFA4-C555-4C26-8047-3E88CD80803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202" y="5099598"/>
            <a:ext cx="3911077" cy="1152226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24D46689-5F69-418A-A60B-ACDDE2DFCCF0}"/>
              </a:ext>
            </a:extLst>
          </p:cNvPr>
          <p:cNvSpPr/>
          <p:nvPr/>
        </p:nvSpPr>
        <p:spPr>
          <a:xfrm>
            <a:off x="10077053" y="5756040"/>
            <a:ext cx="816929" cy="3510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áfico 37" descr="Cursor">
            <a:extLst>
              <a:ext uri="{FF2B5EF4-FFF2-40B4-BE49-F238E27FC236}">
                <a16:creationId xmlns:a16="http://schemas.microsoft.com/office/drawing/2014/main" id="{9AA71D42-D874-467B-B68A-04EEC56B5E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1158" y="5938934"/>
            <a:ext cx="559761" cy="55976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B424B9A3-A379-4FCA-A0A6-EBF0660E98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623" y="1685057"/>
            <a:ext cx="8812753" cy="416319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3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/>
      <p:bldP spid="4" grpId="0" animBg="1"/>
      <p:bldP spid="4" grpId="1" animBg="1"/>
      <p:bldP spid="28" grpId="0" animBg="1"/>
      <p:bldP spid="28" grpId="1" animBg="1"/>
      <p:bldP spid="30" grpId="0" animBg="1"/>
      <p:bldP spid="30" grpId="1" animBg="1"/>
      <p:bldP spid="32" grpId="0" animBg="1"/>
      <p:bldP spid="32" grpId="1" animBg="1"/>
      <p:bldP spid="34" grpId="0" animBg="1"/>
      <p:bldP spid="34" grpId="1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n de cmems in situ tac">
            <a:extLst>
              <a:ext uri="{FF2B5EF4-FFF2-40B4-BE49-F238E27FC236}">
                <a16:creationId xmlns:a16="http://schemas.microsoft.com/office/drawing/2014/main" id="{13FF7B57-605B-4190-A37F-3989D2A8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F1CC5F7-B53E-495F-AA70-BA7809A19404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FDD3D6-82C8-44A5-A216-346036848194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C199D2-6F48-4378-8662-DDF92F4D4E57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B3ED3F-4927-44A2-A380-D84485F98382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3. CMEMS In Situ TAC IBI region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Responsibilities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2E99A9-D1D2-483D-B996-73E9020CC893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36733A7D-630E-4EEF-A025-B26567D4078D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937688E-8251-4211-A6B6-9748CB43CFD3}"/>
              </a:ext>
            </a:extLst>
          </p:cNvPr>
          <p:cNvSpPr txBox="1">
            <a:spLocks/>
          </p:cNvSpPr>
          <p:nvPr/>
        </p:nvSpPr>
        <p:spPr>
          <a:xfrm>
            <a:off x="674743" y="1342781"/>
            <a:ext cx="11355573" cy="26449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Roles &amp; responsibilities: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Puertos del Estado: </a:t>
            </a:r>
            <a:r>
              <a:rPr lang="en-US" altLang="en-US" sz="2400" dirty="0">
                <a:solidFill>
                  <a:srgbClr val="404040"/>
                </a:solidFill>
              </a:rPr>
              <a:t>Coordination. NRT production and validation (assigned providers). Waves REP development and  assessment.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Ifremer: </a:t>
            </a:r>
            <a:r>
              <a:rPr lang="en-US" altLang="en-US" sz="2400" dirty="0">
                <a:solidFill>
                  <a:srgbClr val="404040"/>
                </a:solidFill>
              </a:rPr>
              <a:t>Contribution to the NRT production and validation for French providers and Lagrangian and underway platforms. 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Oceanscope</a:t>
            </a:r>
            <a:r>
              <a:rPr lang="en-US" altLang="en-US" sz="2400" dirty="0">
                <a:solidFill>
                  <a:srgbClr val="404040"/>
                </a:solidFill>
              </a:rPr>
              <a:t>: T&amp;S REP product validation and assessment.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7BE0DD5-B765-459D-88B4-9B3DE3D2D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1261"/>
              </p:ext>
            </p:extLst>
          </p:nvPr>
        </p:nvGraphicFramePr>
        <p:xfrm>
          <a:off x="674746" y="3987737"/>
          <a:ext cx="11355570" cy="2021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32730">
                  <a:extLst>
                    <a:ext uri="{9D8B030D-6E8A-4147-A177-3AD203B41FA5}">
                      <a16:colId xmlns:a16="http://schemas.microsoft.com/office/drawing/2014/main" val="1139449231"/>
                    </a:ext>
                  </a:extLst>
                </a:gridCol>
                <a:gridCol w="1371453">
                  <a:extLst>
                    <a:ext uri="{9D8B030D-6E8A-4147-A177-3AD203B41FA5}">
                      <a16:colId xmlns:a16="http://schemas.microsoft.com/office/drawing/2014/main" val="778997901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847477373"/>
                    </a:ext>
                  </a:extLst>
                </a:gridCol>
                <a:gridCol w="2046514">
                  <a:extLst>
                    <a:ext uri="{9D8B030D-6E8A-4147-A177-3AD203B41FA5}">
                      <a16:colId xmlns:a16="http://schemas.microsoft.com/office/drawing/2014/main" val="4140300183"/>
                    </a:ext>
                  </a:extLst>
                </a:gridCol>
                <a:gridCol w="1924594">
                  <a:extLst>
                    <a:ext uri="{9D8B030D-6E8A-4147-A177-3AD203B41FA5}">
                      <a16:colId xmlns:a16="http://schemas.microsoft.com/office/drawing/2014/main" val="284443550"/>
                    </a:ext>
                  </a:extLst>
                </a:gridCol>
                <a:gridCol w="2746976">
                  <a:extLst>
                    <a:ext uri="{9D8B030D-6E8A-4147-A177-3AD203B41FA5}">
                      <a16:colId xmlns:a16="http://schemas.microsoft.com/office/drawing/2014/main" val="1746571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Institute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Coordination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Production Unit 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Synchronization PUs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Quality NRT Assessment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Quality multi-year Assessment </a:t>
                      </a:r>
                      <a:r>
                        <a:rPr lang="es-ES" dirty="0"/>
                        <a:t>(REP)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87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Puertos del Estado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IBI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IBI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GLO, IBI, MED, NWS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IBI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IBI (WAVES)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67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Ifremer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IBI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IBI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Oceanscope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IBI (T&amp;S)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559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68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n de cmems in situ tac">
            <a:extLst>
              <a:ext uri="{FF2B5EF4-FFF2-40B4-BE49-F238E27FC236}">
                <a16:creationId xmlns:a16="http://schemas.microsoft.com/office/drawing/2014/main" id="{13FF7B57-605B-4190-A37F-3989D2A8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F1CC5F7-B53E-495F-AA70-BA7809A19404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FDD3D6-82C8-44A5-A216-346036848194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C199D2-6F48-4378-8662-DDF92F4D4E57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B3ED3F-4927-44A2-A380-D84485F98382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3. CMEMS In Situ TAC IBI region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 Providers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2E99A9-D1D2-483D-B996-73E9020CC893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36733A7D-630E-4EEF-A025-B26567D4078D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CMEMS IBI TRAINING WORKSHOP, In Situ Products, 14-15 May, Lisbon, Portugal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1D903A1-91B9-415A-AD1A-0F28FCA27A19}"/>
              </a:ext>
            </a:extLst>
          </p:cNvPr>
          <p:cNvSpPr txBox="1">
            <a:spLocks/>
          </p:cNvSpPr>
          <p:nvPr/>
        </p:nvSpPr>
        <p:spPr>
          <a:xfrm>
            <a:off x="674743" y="1391420"/>
            <a:ext cx="11355573" cy="5045969"/>
          </a:xfrm>
          <a:prstGeom prst="rect">
            <a:avLst/>
          </a:prstGeom>
        </p:spPr>
        <p:txBody>
          <a:bodyPr vert="horz" lIns="0" tIns="0" rIns="0" bIns="0" numCol="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b="1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b="1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b="1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Fixed stations (Moorings)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404040"/>
                </a:solidFill>
              </a:rPr>
              <a:t>Buoys 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404040"/>
                </a:solidFill>
              </a:rPr>
              <a:t>Tide Gauges, 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404040"/>
                </a:solidFill>
              </a:rPr>
              <a:t>Platforms, 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404040"/>
                </a:solidFill>
              </a:rPr>
              <a:t>Lightships, 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404040"/>
                </a:solidFill>
              </a:rPr>
              <a:t>River flow stations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dirty="0">
              <a:solidFill>
                <a:srgbClr val="404040"/>
              </a:solidFill>
            </a:endParaRPr>
          </a:p>
          <a:p>
            <a:pPr algn="just">
              <a:lnSpc>
                <a:spcPts val="2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1800" b="1" dirty="0">
                <a:solidFill>
                  <a:srgbClr val="404040"/>
                </a:solidFill>
              </a:rPr>
              <a:t>Spain:</a:t>
            </a:r>
            <a:r>
              <a:rPr lang="en-US" altLang="en-US" sz="2400" b="1" dirty="0">
                <a:solidFill>
                  <a:srgbClr val="404040"/>
                </a:solidFill>
              </a:rPr>
              <a:t> </a:t>
            </a:r>
            <a:r>
              <a:rPr lang="en-US" altLang="en-US" sz="1800" dirty="0">
                <a:solidFill>
                  <a:srgbClr val="404040"/>
                </a:solidFill>
              </a:rPr>
              <a:t>Puertos del Estado, IEO, </a:t>
            </a:r>
            <a:r>
              <a:rPr lang="en-US" altLang="en-US" sz="1800" dirty="0" err="1">
                <a:solidFill>
                  <a:srgbClr val="404040"/>
                </a:solidFill>
              </a:rPr>
              <a:t>Euskalmet</a:t>
            </a:r>
            <a:r>
              <a:rPr lang="en-US" altLang="en-US" sz="1800" dirty="0">
                <a:solidFill>
                  <a:srgbClr val="404040"/>
                </a:solidFill>
              </a:rPr>
              <a:t>, </a:t>
            </a:r>
          </a:p>
          <a:p>
            <a:pPr algn="just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dirty="0" err="1">
                <a:solidFill>
                  <a:srgbClr val="404040"/>
                </a:solidFill>
              </a:rPr>
              <a:t>Xunta</a:t>
            </a:r>
            <a:r>
              <a:rPr lang="en-US" altLang="en-US" sz="1800" dirty="0">
                <a:solidFill>
                  <a:srgbClr val="404040"/>
                </a:solidFill>
              </a:rPr>
              <a:t> Galicia, SOCIB</a:t>
            </a:r>
            <a:r>
              <a:rPr lang="en-US" altLang="en-US" sz="2400" b="1" dirty="0">
                <a:solidFill>
                  <a:srgbClr val="404040"/>
                </a:solidFill>
              </a:rPr>
              <a:t> </a:t>
            </a:r>
          </a:p>
          <a:p>
            <a:pPr algn="just">
              <a:lnSpc>
                <a:spcPts val="2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1800" b="1" dirty="0">
                <a:solidFill>
                  <a:srgbClr val="404040"/>
                </a:solidFill>
              </a:rPr>
              <a:t>Portugal: </a:t>
            </a:r>
            <a:r>
              <a:rPr lang="en-US" altLang="en-US" sz="1800" dirty="0">
                <a:solidFill>
                  <a:srgbClr val="404040"/>
                </a:solidFill>
              </a:rPr>
              <a:t>Instituto </a:t>
            </a:r>
            <a:r>
              <a:rPr lang="en-US" altLang="en-US" sz="1800" dirty="0" err="1">
                <a:solidFill>
                  <a:srgbClr val="404040"/>
                </a:solidFill>
              </a:rPr>
              <a:t>Hidrografico</a:t>
            </a:r>
            <a:r>
              <a:rPr lang="en-US" altLang="en-US" sz="1800" dirty="0">
                <a:solidFill>
                  <a:srgbClr val="404040"/>
                </a:solidFill>
              </a:rPr>
              <a:t>, </a:t>
            </a:r>
          </a:p>
          <a:p>
            <a:pPr algn="just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dirty="0">
                <a:solidFill>
                  <a:srgbClr val="404040"/>
                </a:solidFill>
              </a:rPr>
              <a:t>University of Azores, DGT</a:t>
            </a:r>
          </a:p>
          <a:p>
            <a:pPr algn="just">
              <a:lnSpc>
                <a:spcPts val="2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1800" b="1" dirty="0">
                <a:solidFill>
                  <a:srgbClr val="404040"/>
                </a:solidFill>
              </a:rPr>
              <a:t>France: </a:t>
            </a:r>
            <a:r>
              <a:rPr lang="en-US" altLang="en-US" sz="1800" dirty="0">
                <a:solidFill>
                  <a:srgbClr val="404040"/>
                </a:solidFill>
              </a:rPr>
              <a:t>SHOM, </a:t>
            </a:r>
            <a:r>
              <a:rPr lang="en-US" altLang="en-US" sz="1800" dirty="0" err="1">
                <a:solidFill>
                  <a:srgbClr val="404040"/>
                </a:solidFill>
              </a:rPr>
              <a:t>Meteofrance</a:t>
            </a:r>
            <a:r>
              <a:rPr lang="en-US" altLang="en-US" sz="1800" dirty="0">
                <a:solidFill>
                  <a:srgbClr val="404040"/>
                </a:solidFill>
              </a:rPr>
              <a:t>, Ifremer, </a:t>
            </a:r>
          </a:p>
          <a:p>
            <a:pPr algn="just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dirty="0">
                <a:solidFill>
                  <a:srgbClr val="404040"/>
                </a:solidFill>
              </a:rPr>
              <a:t>CETMEF, CEREMA</a:t>
            </a:r>
          </a:p>
          <a:p>
            <a:pPr algn="just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dirty="0">
                <a:solidFill>
                  <a:srgbClr val="404040"/>
                </a:solidFill>
              </a:rPr>
              <a:t>Ireland: </a:t>
            </a:r>
            <a:r>
              <a:rPr lang="en-US" altLang="en-US" sz="1800" dirty="0">
                <a:solidFill>
                  <a:srgbClr val="404040"/>
                </a:solidFill>
              </a:rPr>
              <a:t>Marine Institute (buoys &amp; </a:t>
            </a:r>
            <a:r>
              <a:rPr lang="en-US" altLang="en-US" sz="1800" dirty="0" err="1">
                <a:solidFill>
                  <a:srgbClr val="404040"/>
                </a:solidFill>
              </a:rPr>
              <a:t>tidegauges</a:t>
            </a:r>
            <a:r>
              <a:rPr lang="en-US" altLang="en-US" sz="1800" dirty="0">
                <a:solidFill>
                  <a:srgbClr val="404040"/>
                </a:solidFill>
              </a:rPr>
              <a:t>)</a:t>
            </a:r>
          </a:p>
          <a:p>
            <a:pPr algn="just">
              <a:lnSpc>
                <a:spcPts val="2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1800" b="1" dirty="0">
                <a:solidFill>
                  <a:srgbClr val="404040"/>
                </a:solidFill>
              </a:rPr>
              <a:t>UK: </a:t>
            </a:r>
            <a:r>
              <a:rPr lang="en-US" altLang="en-US" sz="1800" dirty="0">
                <a:solidFill>
                  <a:srgbClr val="404040"/>
                </a:solidFill>
              </a:rPr>
              <a:t>UKMO, EA (UK tide gauges), CEFAS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Lagrangian and underway stations</a:t>
            </a:r>
            <a:endParaRPr lang="en-US" altLang="en-US" sz="2400" dirty="0">
              <a:solidFill>
                <a:srgbClr val="404040"/>
              </a:solidFill>
            </a:endParaRP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404040"/>
                </a:solidFill>
              </a:rPr>
              <a:t>Profilers-gliders: 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404040"/>
                </a:solidFill>
              </a:rPr>
              <a:t>ARGO, CTD, Gliders, XBT and other profiles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404040"/>
                </a:solidFill>
              </a:rPr>
              <a:t>Drifters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404040"/>
                </a:solidFill>
              </a:rPr>
              <a:t>Vessels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24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dirty="0" err="1">
                <a:solidFill>
                  <a:srgbClr val="404040"/>
                </a:solidFill>
              </a:rPr>
              <a:t>EuroARGO</a:t>
            </a:r>
            <a:r>
              <a:rPr lang="en-US" altLang="en-US" sz="1800" dirty="0">
                <a:solidFill>
                  <a:srgbClr val="404040"/>
                </a:solidFill>
              </a:rPr>
              <a:t> (BSH, IEO, Ifremer, RNMI, UKMO,                            MI, SHOM, LOV,…)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dirty="0">
                <a:solidFill>
                  <a:srgbClr val="404040"/>
                </a:solidFill>
              </a:rPr>
              <a:t>Data from GTS</a:t>
            </a:r>
            <a:r>
              <a:rPr lang="en-US" altLang="en-US" sz="1800" dirty="0">
                <a:solidFill>
                  <a:srgbClr val="404040"/>
                </a:solidFill>
              </a:rPr>
              <a:t> (Global Telecommunication System)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dirty="0" err="1">
                <a:solidFill>
                  <a:srgbClr val="404040"/>
                </a:solidFill>
              </a:rPr>
              <a:t>SeaDataNet</a:t>
            </a:r>
            <a:r>
              <a:rPr lang="en-US" altLang="en-US" sz="1800" dirty="0">
                <a:solidFill>
                  <a:srgbClr val="404040"/>
                </a:solidFill>
              </a:rPr>
              <a:t> (Historical)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dirty="0">
                <a:solidFill>
                  <a:srgbClr val="404040"/>
                </a:solidFill>
              </a:rPr>
              <a:t>European</a:t>
            </a:r>
            <a:r>
              <a:rPr lang="en-US" altLang="en-US" sz="1800" dirty="0">
                <a:solidFill>
                  <a:srgbClr val="404040"/>
                </a:solidFill>
              </a:rPr>
              <a:t>:</a:t>
            </a:r>
            <a:r>
              <a:rPr lang="en-US" altLang="en-US" sz="1800" b="1" dirty="0">
                <a:solidFill>
                  <a:srgbClr val="404040"/>
                </a:solidFill>
              </a:rPr>
              <a:t> </a:t>
            </a:r>
            <a:r>
              <a:rPr lang="en-US" altLang="en-US" sz="1800" dirty="0">
                <a:solidFill>
                  <a:srgbClr val="404040"/>
                </a:solidFill>
              </a:rPr>
              <a:t>PLOCAN, Univ. College, SOCIB, IRD Brest, IRISH SHIPPING LTD, SBR, INSU,… 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dirty="0">
                <a:solidFill>
                  <a:srgbClr val="404040"/>
                </a:solidFill>
              </a:rPr>
              <a:t>Non European</a:t>
            </a:r>
            <a:r>
              <a:rPr lang="en-US" altLang="en-US" sz="1800" dirty="0">
                <a:solidFill>
                  <a:srgbClr val="404040"/>
                </a:solidFill>
              </a:rPr>
              <a:t>: NOAA, WOODS HOLE O.I., Univ. Washington, US Navy, Inst. Ocean Sciences Victoria,…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8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2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16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n de cmems in situ tac">
            <a:extLst>
              <a:ext uri="{FF2B5EF4-FFF2-40B4-BE49-F238E27FC236}">
                <a16:creationId xmlns:a16="http://schemas.microsoft.com/office/drawing/2014/main" id="{13FF7B57-605B-4190-A37F-3989D2A8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F1CC5F7-B53E-495F-AA70-BA7809A19404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FDD3D6-82C8-44A5-A216-346036848194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C199D2-6F48-4378-8662-DDF92F4D4E57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B3ED3F-4927-44A2-A380-D84485F98382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3. CMEMS In Situ TAC IBI region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 The IBI Coord. Team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2E99A9-D1D2-483D-B996-73E9020CC893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36733A7D-630E-4EEF-A025-B26567D4078D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172BAC03-B27C-4041-989B-41BCB7A537ED}"/>
              </a:ext>
            </a:extLst>
          </p:cNvPr>
          <p:cNvSpPr txBox="1">
            <a:spLocks/>
          </p:cNvSpPr>
          <p:nvPr/>
        </p:nvSpPr>
        <p:spPr>
          <a:xfrm>
            <a:off x="261288" y="2663220"/>
            <a:ext cx="2733660" cy="2277455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0" name="Marcador de posición de imagen 10">
            <a:extLst>
              <a:ext uri="{FF2B5EF4-FFF2-40B4-BE49-F238E27FC236}">
                <a16:creationId xmlns:a16="http://schemas.microsoft.com/office/drawing/2014/main" id="{F1021592-D69B-4FA8-A81C-111D47C8C5AC}"/>
              </a:ext>
            </a:extLst>
          </p:cNvPr>
          <p:cNvSpPr txBox="1">
            <a:spLocks/>
          </p:cNvSpPr>
          <p:nvPr/>
        </p:nvSpPr>
        <p:spPr>
          <a:xfrm>
            <a:off x="5444415" y="2434427"/>
            <a:ext cx="2733660" cy="2277455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1" name="Marcador de posición de imagen 10">
            <a:extLst>
              <a:ext uri="{FF2B5EF4-FFF2-40B4-BE49-F238E27FC236}">
                <a16:creationId xmlns:a16="http://schemas.microsoft.com/office/drawing/2014/main" id="{75BB80D2-1D78-4106-B9F9-B7CF4A6E7265}"/>
              </a:ext>
            </a:extLst>
          </p:cNvPr>
          <p:cNvSpPr txBox="1">
            <a:spLocks/>
          </p:cNvSpPr>
          <p:nvPr/>
        </p:nvSpPr>
        <p:spPr>
          <a:xfrm>
            <a:off x="8775519" y="1504345"/>
            <a:ext cx="2733660" cy="2277455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5" name="Marcador de posición de imagen 10">
            <a:extLst>
              <a:ext uri="{FF2B5EF4-FFF2-40B4-BE49-F238E27FC236}">
                <a16:creationId xmlns:a16="http://schemas.microsoft.com/office/drawing/2014/main" id="{D060DFD7-CEF1-4FCB-9FDE-B9C5E41A3BA3}"/>
              </a:ext>
            </a:extLst>
          </p:cNvPr>
          <p:cNvSpPr txBox="1">
            <a:spLocks/>
          </p:cNvSpPr>
          <p:nvPr/>
        </p:nvSpPr>
        <p:spPr>
          <a:xfrm>
            <a:off x="2398217" y="3884477"/>
            <a:ext cx="2733660" cy="2277455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F05AD8-D0E8-443D-A86F-09B0778E769D}"/>
              </a:ext>
            </a:extLst>
          </p:cNvPr>
          <p:cNvSpPr txBox="1"/>
          <p:nvPr/>
        </p:nvSpPr>
        <p:spPr>
          <a:xfrm>
            <a:off x="2743642" y="3982537"/>
            <a:ext cx="204280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400" dirty="0">
                <a:latin typeface="+mj-lt"/>
              </a:rPr>
              <a:t>Fernando Manzano</a:t>
            </a:r>
          </a:p>
          <a:p>
            <a:pPr algn="ctr">
              <a:spcAft>
                <a:spcPts val="1200"/>
              </a:spcAft>
            </a:pPr>
            <a:r>
              <a:rPr lang="es-ES" sz="2400" b="1" dirty="0" err="1">
                <a:latin typeface="+mj-lt"/>
              </a:rPr>
              <a:t>Operations</a:t>
            </a:r>
            <a:r>
              <a:rPr lang="es-ES" sz="2400" b="1" dirty="0">
                <a:latin typeface="+mj-lt"/>
              </a:rPr>
              <a:t> &amp; </a:t>
            </a:r>
            <a:r>
              <a:rPr lang="es-ES" sz="2400" b="1" dirty="0" err="1">
                <a:latin typeface="+mj-lt"/>
              </a:rPr>
              <a:t>System</a:t>
            </a:r>
            <a:r>
              <a:rPr lang="es-ES" sz="2400" b="1" dirty="0">
                <a:latin typeface="+mj-lt"/>
              </a:rPr>
              <a:t> </a:t>
            </a:r>
            <a:r>
              <a:rPr lang="es-ES" sz="2400" b="1" dirty="0" err="1">
                <a:latin typeface="+mj-lt"/>
              </a:rPr>
              <a:t>Evolution</a:t>
            </a:r>
            <a:endParaRPr lang="es-ES" sz="2400" b="1" dirty="0">
              <a:latin typeface="+mj-lt"/>
            </a:endParaRPr>
          </a:p>
        </p:txBody>
      </p:sp>
      <p:sp>
        <p:nvSpPr>
          <p:cNvPr id="27" name="Marcador de posición de imagen 10">
            <a:extLst>
              <a:ext uri="{FF2B5EF4-FFF2-40B4-BE49-F238E27FC236}">
                <a16:creationId xmlns:a16="http://schemas.microsoft.com/office/drawing/2014/main" id="{16C5CD71-1947-4D82-8716-00BBB9D1765A}"/>
              </a:ext>
            </a:extLst>
          </p:cNvPr>
          <p:cNvSpPr txBox="1">
            <a:spLocks/>
          </p:cNvSpPr>
          <p:nvPr/>
        </p:nvSpPr>
        <p:spPr>
          <a:xfrm>
            <a:off x="3285581" y="1234287"/>
            <a:ext cx="2733660" cy="2277455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4DD2D4E-EA52-4854-9591-9F9F72B41D64}"/>
              </a:ext>
            </a:extLst>
          </p:cNvPr>
          <p:cNvSpPr txBox="1"/>
          <p:nvPr/>
        </p:nvSpPr>
        <p:spPr>
          <a:xfrm>
            <a:off x="3631006" y="1332347"/>
            <a:ext cx="204280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400" dirty="0">
                <a:latin typeface="+mj-lt"/>
              </a:rPr>
              <a:t>Marta de Alfonso</a:t>
            </a:r>
          </a:p>
          <a:p>
            <a:pPr algn="ctr">
              <a:spcAft>
                <a:spcPts val="1200"/>
              </a:spcAft>
            </a:pPr>
            <a:r>
              <a:rPr lang="es-ES" sz="2100" b="1" u="sng" dirty="0">
                <a:latin typeface="+mj-lt"/>
              </a:rPr>
              <a:t>Management</a:t>
            </a:r>
            <a:r>
              <a:rPr lang="es-ES" sz="2100" b="1" dirty="0">
                <a:latin typeface="+mj-lt"/>
              </a:rPr>
              <a:t> &amp; </a:t>
            </a:r>
            <a:r>
              <a:rPr lang="es-ES" sz="2100" b="1" dirty="0" err="1">
                <a:latin typeface="+mj-lt"/>
              </a:rPr>
              <a:t>Product</a:t>
            </a:r>
            <a:r>
              <a:rPr lang="es-ES" sz="2100" b="1" dirty="0">
                <a:latin typeface="+mj-lt"/>
              </a:rPr>
              <a:t> </a:t>
            </a:r>
            <a:r>
              <a:rPr lang="es-ES" sz="2100" b="1" dirty="0" err="1">
                <a:latin typeface="+mj-lt"/>
              </a:rPr>
              <a:t>Quality</a:t>
            </a:r>
            <a:r>
              <a:rPr lang="es-ES" sz="2100" b="1" dirty="0">
                <a:latin typeface="+mj-lt"/>
              </a:rPr>
              <a:t> &amp; OSR-OMI</a:t>
            </a:r>
          </a:p>
        </p:txBody>
      </p:sp>
      <p:sp>
        <p:nvSpPr>
          <p:cNvPr id="29" name="Marcador de posición de imagen 10">
            <a:extLst>
              <a:ext uri="{FF2B5EF4-FFF2-40B4-BE49-F238E27FC236}">
                <a16:creationId xmlns:a16="http://schemas.microsoft.com/office/drawing/2014/main" id="{E756EBEF-C06B-42E7-9EB4-6FE6E711ADB3}"/>
              </a:ext>
            </a:extLst>
          </p:cNvPr>
          <p:cNvSpPr txBox="1">
            <a:spLocks/>
          </p:cNvSpPr>
          <p:nvPr/>
        </p:nvSpPr>
        <p:spPr>
          <a:xfrm>
            <a:off x="8775519" y="3855293"/>
            <a:ext cx="2733660" cy="2277455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981CAA1-6BB9-46E0-A7AD-783BB9B0FD0B}"/>
              </a:ext>
            </a:extLst>
          </p:cNvPr>
          <p:cNvSpPr txBox="1"/>
          <p:nvPr/>
        </p:nvSpPr>
        <p:spPr>
          <a:xfrm>
            <a:off x="9120944" y="4050633"/>
            <a:ext cx="204280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400" dirty="0">
                <a:latin typeface="+mj-lt"/>
              </a:rPr>
              <a:t>Alex     </a:t>
            </a:r>
            <a:r>
              <a:rPr lang="es-ES" sz="2400" dirty="0" err="1">
                <a:latin typeface="+mj-lt"/>
              </a:rPr>
              <a:t>Gallardo</a:t>
            </a:r>
            <a:endParaRPr lang="es-ES" sz="2400" dirty="0"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es-ES" sz="2400" b="1" dirty="0" err="1">
                <a:latin typeface="+mj-lt"/>
              </a:rPr>
              <a:t>Operations</a:t>
            </a:r>
            <a:r>
              <a:rPr lang="es-ES" sz="2400" b="1" dirty="0">
                <a:latin typeface="+mj-lt"/>
              </a:rPr>
              <a:t> &amp; </a:t>
            </a:r>
            <a:r>
              <a:rPr lang="es-ES" sz="2400" b="1" dirty="0" err="1">
                <a:latin typeface="+mj-lt"/>
              </a:rPr>
              <a:t>Development</a:t>
            </a:r>
            <a:endParaRPr lang="es-E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38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415671"/>
            <a:ext cx="8822724" cy="5442330"/>
          </a:xfrm>
        </p:spPr>
      </p:pic>
      <p:sp>
        <p:nvSpPr>
          <p:cNvPr id="15" name="Forma libre 5" descr="Bloque de énfasis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3D88227-F071-4890-B107-5B36E9995924}"/>
              </a:ext>
            </a:extLst>
          </p:cNvPr>
          <p:cNvSpPr/>
          <p:nvPr/>
        </p:nvSpPr>
        <p:spPr>
          <a:xfrm>
            <a:off x="6505526" y="1135300"/>
            <a:ext cx="5524790" cy="2277547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C30D6C-7869-40B1-8A90-ADB6EBEEADB2}"/>
              </a:ext>
            </a:extLst>
          </p:cNvPr>
          <p:cNvSpPr txBox="1"/>
          <p:nvPr/>
        </p:nvSpPr>
        <p:spPr>
          <a:xfrm>
            <a:off x="6505526" y="1135300"/>
            <a:ext cx="552479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Changes are coming!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Transition to NetCDF4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New structure and file naming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…</a:t>
            </a:r>
          </a:p>
        </p:txBody>
      </p:sp>
      <p:pic>
        <p:nvPicPr>
          <p:cNvPr id="12" name="Picture 2" descr="Resultado de imagen de cmems in situ tac">
            <a:extLst>
              <a:ext uri="{FF2B5EF4-FFF2-40B4-BE49-F238E27FC236}">
                <a16:creationId xmlns:a16="http://schemas.microsoft.com/office/drawing/2014/main" id="{503DB1F2-807F-4259-AF10-1905FB88B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1EAC261-051B-4B86-A95B-ABC266ECCD68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60E07AC-12E7-4CB6-AEBB-87C44A6103B6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465D9C8-0CC2-497F-9117-7348F77F971D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65E14F6-BBCB-4A90-84C8-795134F55E79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4. Products Description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CAAB77F-D660-4A03-9DBD-E3E62F4310F8}"/>
              </a:ext>
            </a:extLst>
          </p:cNvPr>
          <p:cNvSpPr/>
          <p:nvPr/>
        </p:nvSpPr>
        <p:spPr>
          <a:xfrm>
            <a:off x="8273861" y="3498579"/>
            <a:ext cx="3541224" cy="1620187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May 2019</a:t>
            </a:r>
          </a:p>
          <a:p>
            <a:endParaRPr lang="en-US" sz="1400" b="1" dirty="0"/>
          </a:p>
          <a:p>
            <a:r>
              <a:rPr lang="en-US" sz="1400" b="1" dirty="0"/>
              <a:t>Jun 2019</a:t>
            </a:r>
          </a:p>
          <a:p>
            <a:endParaRPr lang="en-US" sz="1400" b="1" dirty="0"/>
          </a:p>
          <a:p>
            <a:r>
              <a:rPr lang="en-US" sz="1400" b="1" dirty="0"/>
              <a:t>Sep 2019</a:t>
            </a:r>
            <a:endParaRPr lang="en-U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FCBF77A-172E-494A-AC66-8BA69B1C7684}"/>
              </a:ext>
            </a:extLst>
          </p:cNvPr>
          <p:cNvSpPr/>
          <p:nvPr/>
        </p:nvSpPr>
        <p:spPr>
          <a:xfrm>
            <a:off x="9166131" y="5204498"/>
            <a:ext cx="2864185" cy="1172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293894"/>
                </a:solidFill>
              </a:rPr>
              <a:t>Jul 2019 to Sep 2019 </a:t>
            </a:r>
            <a:r>
              <a:rPr lang="en-US" dirty="0">
                <a:solidFill>
                  <a:srgbClr val="293894"/>
                </a:solidFill>
              </a:rPr>
              <a:t>NetCDF3 and NetCDF4 datasets are produced in parallel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84D46A5-C3D2-44F7-B27F-4A2AB9939E20}"/>
              </a:ext>
            </a:extLst>
          </p:cNvPr>
          <p:cNvSpPr/>
          <p:nvPr/>
        </p:nvSpPr>
        <p:spPr>
          <a:xfrm>
            <a:off x="9167667" y="3498580"/>
            <a:ext cx="2862649" cy="162018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NetCDF3 - NetCDF4 files consistency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Start NetCDF4 distribution</a:t>
            </a:r>
          </a:p>
          <a:p>
            <a:endParaRPr lang="en-US" sz="1400" dirty="0"/>
          </a:p>
          <a:p>
            <a:r>
              <a:rPr lang="en-US" sz="1400" dirty="0"/>
              <a:t>Stop NRT NetCDF3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5" descr="Énfasis de imagen sólido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05008" y="4684768"/>
            <a:ext cx="793973" cy="69675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93894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75412" y="3114000"/>
            <a:ext cx="3527824" cy="2994680"/>
          </a:xfrm>
        </p:spPr>
      </p:pic>
      <p:sp>
        <p:nvSpPr>
          <p:cNvPr id="15" name="Forma libre 5" descr="Énfasis de imagen sin relleno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249441" y="3414795"/>
            <a:ext cx="1322470" cy="116053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F8A7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pic>
        <p:nvPicPr>
          <p:cNvPr id="13" name="Picture 2" descr="Resultado de imagen de cmems in situ tac">
            <a:extLst>
              <a:ext uri="{FF2B5EF4-FFF2-40B4-BE49-F238E27FC236}">
                <a16:creationId xmlns:a16="http://schemas.microsoft.com/office/drawing/2014/main" id="{3855F8AD-5E3D-4E03-80F5-F2830F46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E9D311B-FE15-4D53-AC08-491F392F3131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66B17D-0B0B-4BB9-8890-04C22C24B68C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DBD07AE-634E-4097-B413-67F9B61F5B1C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B31021A-AF2D-4FB9-9807-1A556B864BED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4. Products Description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E070130-46A4-416F-88CC-4AE5F001CC51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Marcador de pie de página 3">
            <a:extLst>
              <a:ext uri="{FF2B5EF4-FFF2-40B4-BE49-F238E27FC236}">
                <a16:creationId xmlns:a16="http://schemas.microsoft.com/office/drawing/2014/main" id="{049D934C-A412-4A51-9490-CCBE90F9F113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C0F05DBA-AD0B-4F9B-AC6C-9C7D0C75DD66}"/>
              </a:ext>
            </a:extLst>
          </p:cNvPr>
          <p:cNvSpPr txBox="1">
            <a:spLocks/>
          </p:cNvSpPr>
          <p:nvPr/>
        </p:nvSpPr>
        <p:spPr>
          <a:xfrm>
            <a:off x="674744" y="1245500"/>
            <a:ext cx="10928252" cy="48398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NetCDF files are accessed from </a:t>
            </a:r>
            <a:r>
              <a:rPr lang="en-US" sz="2400" dirty="0">
                <a:solidFill>
                  <a:srgbClr val="FF8A7B"/>
                </a:solidFill>
              </a:rPr>
              <a:t>http://marine.copernicus.eu </a:t>
            </a:r>
            <a:r>
              <a:rPr lang="en-US" altLang="en-US" sz="2400" dirty="0">
                <a:solidFill>
                  <a:srgbClr val="404040"/>
                </a:solidFill>
              </a:rPr>
              <a:t>but at the end it’s only </a:t>
            </a:r>
            <a:r>
              <a:rPr lang="en-US" altLang="en-US" sz="2400" b="1" dirty="0">
                <a:solidFill>
                  <a:srgbClr val="404040"/>
                </a:solidFill>
              </a:rPr>
              <a:t>an FTP access</a:t>
            </a:r>
            <a:r>
              <a:rPr lang="en-US" altLang="en-US" sz="2400" dirty="0">
                <a:solidFill>
                  <a:srgbClr val="404040"/>
                </a:solidFill>
              </a:rPr>
              <a:t>: </a:t>
            </a:r>
          </a:p>
          <a:p>
            <a:pPr marL="800100" lvl="1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i="1" dirty="0">
                <a:solidFill>
                  <a:srgbClr val="404040"/>
                </a:solidFill>
                <a:latin typeface="+mj-lt"/>
              </a:rPr>
              <a:t>NRT: </a:t>
            </a:r>
            <a:r>
              <a:rPr lang="en-US" altLang="en-US" sz="1600" i="1" dirty="0">
                <a:solidFill>
                  <a:srgbClr val="404040"/>
                </a:solidFill>
                <a:latin typeface="+mj-lt"/>
                <a:hlinkClick r:id="rId5"/>
              </a:rPr>
              <a:t>ftp://nrt.cmems-du.eu/Core/INSITU_IBI_NRT_OBSERVATIONS_013_033</a:t>
            </a:r>
            <a:endParaRPr lang="en-US" altLang="en-US" sz="1600" dirty="0">
              <a:solidFill>
                <a:srgbClr val="404040"/>
              </a:solidFill>
              <a:latin typeface="+mj-lt"/>
            </a:endParaRPr>
          </a:p>
          <a:p>
            <a:pPr marL="800100" lvl="1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i="1" dirty="0">
                <a:solidFill>
                  <a:srgbClr val="404040"/>
                </a:solidFill>
                <a:latin typeface="+mj-lt"/>
              </a:rPr>
              <a:t>REP: </a:t>
            </a:r>
            <a:r>
              <a:rPr lang="en-US" altLang="en-US" sz="1600" i="1" dirty="0">
                <a:solidFill>
                  <a:srgbClr val="404040"/>
                </a:solidFill>
                <a:latin typeface="+mj-lt"/>
                <a:hlinkClick r:id="rId6"/>
              </a:rPr>
              <a:t>ftp://my.cmems-du.eu/Core/INSITU_IBI_TS_REP_OBSERVATIONS_013_040/</a:t>
            </a:r>
            <a:endParaRPr lang="en-US" altLang="en-US" sz="1600" i="1" dirty="0">
              <a:solidFill>
                <a:srgbClr val="404040"/>
              </a:solidFill>
              <a:latin typeface="+mj-lt"/>
            </a:endParaRPr>
          </a:p>
          <a:p>
            <a:pPr marL="800100" lvl="1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sz="1600" dirty="0">
              <a:solidFill>
                <a:srgbClr val="404040"/>
              </a:solidFill>
              <a:latin typeface="+mj-lt"/>
            </a:endParaRP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Index files</a:t>
            </a:r>
            <a:r>
              <a:rPr lang="en-US" altLang="en-US" sz="2400" dirty="0">
                <a:solidFill>
                  <a:srgbClr val="404040"/>
                </a:solidFill>
              </a:rPr>
              <a:t> to smooth the navigation and search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solidFill>
                <a:srgbClr val="404040"/>
              </a:solidFill>
            </a:endParaRP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Files organized</a:t>
            </a:r>
            <a:r>
              <a:rPr lang="en-US" altLang="en-US" sz="2400" dirty="0">
                <a:solidFill>
                  <a:srgbClr val="404040"/>
                </a:solidFill>
              </a:rPr>
              <a:t> based on periods</a:t>
            </a:r>
            <a:r>
              <a:rPr lang="en-US" altLang="en-US" sz="2400" b="1" dirty="0">
                <a:solidFill>
                  <a:srgbClr val="404040"/>
                </a:solidFill>
              </a:rPr>
              <a:t>:</a:t>
            </a:r>
          </a:p>
          <a:p>
            <a:pPr marL="800100" lvl="1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404040"/>
                </a:solidFill>
                <a:latin typeface="+mj-lt"/>
              </a:rPr>
              <a:t>Latest: Last 30 days of data</a:t>
            </a:r>
          </a:p>
          <a:p>
            <a:pPr marL="800100" lvl="1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404040"/>
                </a:solidFill>
                <a:latin typeface="+mj-lt"/>
              </a:rPr>
              <a:t>Monthly: Last 5 years of data</a:t>
            </a:r>
          </a:p>
          <a:p>
            <a:pPr marL="800100" lvl="1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404040"/>
                </a:solidFill>
                <a:latin typeface="+mj-lt"/>
              </a:rPr>
              <a:t>History: Since ever, whole datasets</a:t>
            </a:r>
          </a:p>
        </p:txBody>
      </p:sp>
    </p:spTree>
    <p:extLst>
      <p:ext uri="{BB962C8B-B14F-4D97-AF65-F5344CB8AC3E}">
        <p14:creationId xmlns:p14="http://schemas.microsoft.com/office/powerpoint/2010/main" val="2282190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n de cmems in situ tac">
            <a:extLst>
              <a:ext uri="{FF2B5EF4-FFF2-40B4-BE49-F238E27FC236}">
                <a16:creationId xmlns:a16="http://schemas.microsoft.com/office/drawing/2014/main" id="{3855F8AD-5E3D-4E03-80F5-F2830F46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E9D311B-FE15-4D53-AC08-491F392F3131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66B17D-0B0B-4BB9-8890-04C22C24B68C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DBD07AE-634E-4097-B413-67F9B61F5B1C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B31021A-AF2D-4FB9-9807-1A556B864BED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4. Products Description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Folders structure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5" name="Marcador de pie de página 3">
            <a:extLst>
              <a:ext uri="{FF2B5EF4-FFF2-40B4-BE49-F238E27FC236}">
                <a16:creationId xmlns:a16="http://schemas.microsoft.com/office/drawing/2014/main" id="{049D934C-A412-4A51-9490-CCBE90F9F113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EBDCDB3-1950-41BF-B086-746478B8486C}"/>
              </a:ext>
            </a:extLst>
          </p:cNvPr>
          <p:cNvSpPr txBox="1"/>
          <p:nvPr/>
        </p:nvSpPr>
        <p:spPr>
          <a:xfrm>
            <a:off x="4078356" y="1842215"/>
            <a:ext cx="4035287" cy="307777"/>
          </a:xfrm>
          <a:prstGeom prst="rect">
            <a:avLst/>
          </a:prstGeom>
          <a:noFill/>
          <a:ln w="19050">
            <a:solidFill>
              <a:srgbClr val="293894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+mj-lt"/>
              </a:rPr>
              <a:t>/Core/INSITU_IBI_NRT_OBSERVATIONS_013_033</a:t>
            </a:r>
            <a:endParaRPr lang="en-US" sz="1400" b="1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0B966F-4F92-401D-8B02-F13EEB04D828}"/>
              </a:ext>
            </a:extLst>
          </p:cNvPr>
          <p:cNvSpPr txBox="1"/>
          <p:nvPr/>
        </p:nvSpPr>
        <p:spPr>
          <a:xfrm>
            <a:off x="2564291" y="2473272"/>
            <a:ext cx="722245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/latest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EBA23BE-C327-4E07-AD14-42CF3A47C8FC}"/>
              </a:ext>
            </a:extLst>
          </p:cNvPr>
          <p:cNvSpPr txBox="1"/>
          <p:nvPr/>
        </p:nvSpPr>
        <p:spPr>
          <a:xfrm>
            <a:off x="1138452" y="2473273"/>
            <a:ext cx="1306766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index_latest.txt</a:t>
            </a:r>
          </a:p>
        </p:txBody>
      </p:sp>
      <p:pic>
        <p:nvPicPr>
          <p:cNvPr id="4" name="Gráfico 3" descr="Documento">
            <a:extLst>
              <a:ext uri="{FF2B5EF4-FFF2-40B4-BE49-F238E27FC236}">
                <a16:creationId xmlns:a16="http://schemas.microsoft.com/office/drawing/2014/main" id="{F2AD1EFB-FD1B-418B-A05A-7256FA873C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0623" y="2476171"/>
            <a:ext cx="246221" cy="246221"/>
          </a:xfrm>
          <a:prstGeom prst="rect">
            <a:avLst/>
          </a:prstGeom>
        </p:spPr>
      </p:pic>
      <p:pic>
        <p:nvPicPr>
          <p:cNvPr id="6" name="Gráfico 5" descr="Abrir carpeta">
            <a:extLst>
              <a:ext uri="{FF2B5EF4-FFF2-40B4-BE49-F238E27FC236}">
                <a16:creationId xmlns:a16="http://schemas.microsoft.com/office/drawing/2014/main" id="{F81C3B95-C966-4AEB-A4C0-CDA45645377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5805" y="2473172"/>
            <a:ext cx="246220" cy="24622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F3B8E61-4E16-4082-8576-864AC4620217}"/>
              </a:ext>
            </a:extLst>
          </p:cNvPr>
          <p:cNvSpPr txBox="1"/>
          <p:nvPr/>
        </p:nvSpPr>
        <p:spPr>
          <a:xfrm>
            <a:off x="4987861" y="2472763"/>
            <a:ext cx="916845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/monthly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A8A7B3D-14BD-4AE8-BF4C-70129904A3B3}"/>
              </a:ext>
            </a:extLst>
          </p:cNvPr>
          <p:cNvSpPr txBox="1"/>
          <p:nvPr/>
        </p:nvSpPr>
        <p:spPr>
          <a:xfrm>
            <a:off x="3402962" y="2472764"/>
            <a:ext cx="1461141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index_monthly.txt</a:t>
            </a:r>
          </a:p>
        </p:txBody>
      </p:sp>
      <p:pic>
        <p:nvPicPr>
          <p:cNvPr id="23" name="Gráfico 22" descr="Documento">
            <a:extLst>
              <a:ext uri="{FF2B5EF4-FFF2-40B4-BE49-F238E27FC236}">
                <a16:creationId xmlns:a16="http://schemas.microsoft.com/office/drawing/2014/main" id="{28C529E4-1D2A-4606-97DD-C3DFA74627D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4606" y="2475662"/>
            <a:ext cx="246221" cy="246221"/>
          </a:xfrm>
          <a:prstGeom prst="rect">
            <a:avLst/>
          </a:prstGeom>
        </p:spPr>
      </p:pic>
      <p:pic>
        <p:nvPicPr>
          <p:cNvPr id="26" name="Gráfico 25" descr="Abrir carpeta">
            <a:extLst>
              <a:ext uri="{FF2B5EF4-FFF2-40B4-BE49-F238E27FC236}">
                <a16:creationId xmlns:a16="http://schemas.microsoft.com/office/drawing/2014/main" id="{F9A23966-D180-4BDE-AE19-BE4CC7BA58F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6070" y="2472663"/>
            <a:ext cx="246220" cy="24622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0F62FB-EF59-429B-AB1E-0D43FFDE9ADD}"/>
              </a:ext>
            </a:extLst>
          </p:cNvPr>
          <p:cNvSpPr txBox="1"/>
          <p:nvPr/>
        </p:nvSpPr>
        <p:spPr>
          <a:xfrm>
            <a:off x="7527128" y="2473103"/>
            <a:ext cx="849641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/history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A895BF7-B6CB-4151-AA69-A0E30663182E}"/>
              </a:ext>
            </a:extLst>
          </p:cNvPr>
          <p:cNvSpPr txBox="1"/>
          <p:nvPr/>
        </p:nvSpPr>
        <p:spPr>
          <a:xfrm>
            <a:off x="6012809" y="2475662"/>
            <a:ext cx="1393937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index_history.txt</a:t>
            </a:r>
          </a:p>
        </p:txBody>
      </p:sp>
      <p:pic>
        <p:nvPicPr>
          <p:cNvPr id="29" name="Gráfico 28" descr="Documento">
            <a:extLst>
              <a:ext uri="{FF2B5EF4-FFF2-40B4-BE49-F238E27FC236}">
                <a16:creationId xmlns:a16="http://schemas.microsoft.com/office/drawing/2014/main" id="{F1D28BBA-FBBE-4004-A05D-22620A9D7F4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90311" y="2470235"/>
            <a:ext cx="246221" cy="246221"/>
          </a:xfrm>
          <a:prstGeom prst="rect">
            <a:avLst/>
          </a:prstGeom>
        </p:spPr>
      </p:pic>
      <p:pic>
        <p:nvPicPr>
          <p:cNvPr id="30" name="Gráfico 29" descr="Abrir carpeta">
            <a:extLst>
              <a:ext uri="{FF2B5EF4-FFF2-40B4-BE49-F238E27FC236}">
                <a16:creationId xmlns:a16="http://schemas.microsoft.com/office/drawing/2014/main" id="{ABC29B2E-9F59-4D24-823A-9A0E3490A79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0025" y="2473003"/>
            <a:ext cx="246220" cy="24622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013B115-3A77-4E53-B243-6BCFDA855157}"/>
              </a:ext>
            </a:extLst>
          </p:cNvPr>
          <p:cNvSpPr txBox="1"/>
          <p:nvPr/>
        </p:nvSpPr>
        <p:spPr>
          <a:xfrm>
            <a:off x="8495821" y="2470235"/>
            <a:ext cx="1737109" cy="24622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myo_index_platform.txt</a:t>
            </a:r>
          </a:p>
        </p:txBody>
      </p:sp>
      <p:pic>
        <p:nvPicPr>
          <p:cNvPr id="32" name="Gráfico 31" descr="Documento">
            <a:extLst>
              <a:ext uri="{FF2B5EF4-FFF2-40B4-BE49-F238E27FC236}">
                <a16:creationId xmlns:a16="http://schemas.microsoft.com/office/drawing/2014/main" id="{08324ACE-5FC5-4466-89E2-E0D7941BCC1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48374" y="2470235"/>
            <a:ext cx="246221" cy="246221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3ACFADF-9537-4916-A12A-EF2560A1B8A3}"/>
              </a:ext>
            </a:extLst>
          </p:cNvPr>
          <p:cNvSpPr txBox="1"/>
          <p:nvPr/>
        </p:nvSpPr>
        <p:spPr>
          <a:xfrm>
            <a:off x="10351982" y="2470235"/>
            <a:ext cx="701565" cy="246221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/DNT</a:t>
            </a:r>
          </a:p>
        </p:txBody>
      </p:sp>
      <p:pic>
        <p:nvPicPr>
          <p:cNvPr id="34" name="Gráfico 33" descr="Abrir carpeta">
            <a:extLst>
              <a:ext uri="{FF2B5EF4-FFF2-40B4-BE49-F238E27FC236}">
                <a16:creationId xmlns:a16="http://schemas.microsoft.com/office/drawing/2014/main" id="{AC8E9BEF-FA64-4B28-9A73-3D13F13F12F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76803" y="2470236"/>
            <a:ext cx="246220" cy="246220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30C8CC52-099B-4FAB-94D5-D90B75174301}"/>
              </a:ext>
            </a:extLst>
          </p:cNvPr>
          <p:cNvSpPr txBox="1"/>
          <p:nvPr/>
        </p:nvSpPr>
        <p:spPr>
          <a:xfrm>
            <a:off x="5067978" y="3001041"/>
            <a:ext cx="791060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/drifter</a:t>
            </a:r>
          </a:p>
        </p:txBody>
      </p:sp>
      <p:pic>
        <p:nvPicPr>
          <p:cNvPr id="37" name="Gráfico 36" descr="Abrir carpeta">
            <a:extLst>
              <a:ext uri="{FF2B5EF4-FFF2-40B4-BE49-F238E27FC236}">
                <a16:creationId xmlns:a16="http://schemas.microsoft.com/office/drawing/2014/main" id="{9A40F8CD-942C-4597-A8C9-20384ADB54E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7385" y="3000941"/>
            <a:ext cx="246220" cy="246220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5380F53-615E-48A4-98BC-3E8B9539387A}"/>
              </a:ext>
            </a:extLst>
          </p:cNvPr>
          <p:cNvSpPr txBox="1"/>
          <p:nvPr/>
        </p:nvSpPr>
        <p:spPr>
          <a:xfrm>
            <a:off x="5181855" y="3272842"/>
            <a:ext cx="791060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/etc</a:t>
            </a:r>
          </a:p>
        </p:txBody>
      </p:sp>
      <p:pic>
        <p:nvPicPr>
          <p:cNvPr id="39" name="Gráfico 38" descr="Abrir carpeta">
            <a:extLst>
              <a:ext uri="{FF2B5EF4-FFF2-40B4-BE49-F238E27FC236}">
                <a16:creationId xmlns:a16="http://schemas.microsoft.com/office/drawing/2014/main" id="{3A344653-E21A-44DF-98CD-650AB07FB0A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91262" y="3272742"/>
            <a:ext cx="246220" cy="246220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5B035BE-41D1-474B-B0A3-75EE9E548555}"/>
              </a:ext>
            </a:extLst>
          </p:cNvPr>
          <p:cNvSpPr txBox="1"/>
          <p:nvPr/>
        </p:nvSpPr>
        <p:spPr>
          <a:xfrm>
            <a:off x="5295731" y="3544442"/>
            <a:ext cx="916845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/mooring</a:t>
            </a:r>
          </a:p>
        </p:txBody>
      </p:sp>
      <p:pic>
        <p:nvPicPr>
          <p:cNvPr id="41" name="Gráfico 40" descr="Abrir carpeta">
            <a:extLst>
              <a:ext uri="{FF2B5EF4-FFF2-40B4-BE49-F238E27FC236}">
                <a16:creationId xmlns:a16="http://schemas.microsoft.com/office/drawing/2014/main" id="{D4C8F477-390A-4D9D-A10E-B7879E972F7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0686" y="3544341"/>
            <a:ext cx="246220" cy="24622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EC86CDEF-DFE0-4FC9-9519-1A6405390FAB}"/>
              </a:ext>
            </a:extLst>
          </p:cNvPr>
          <p:cNvSpPr txBox="1"/>
          <p:nvPr/>
        </p:nvSpPr>
        <p:spPr>
          <a:xfrm>
            <a:off x="5409609" y="3811197"/>
            <a:ext cx="1164206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/profiler-glider</a:t>
            </a:r>
          </a:p>
        </p:txBody>
      </p:sp>
      <p:pic>
        <p:nvPicPr>
          <p:cNvPr id="43" name="Gráfico 42" descr="Abrir carpeta">
            <a:extLst>
              <a:ext uri="{FF2B5EF4-FFF2-40B4-BE49-F238E27FC236}">
                <a16:creationId xmlns:a16="http://schemas.microsoft.com/office/drawing/2014/main" id="{D9F46DB9-349C-49E2-8EC6-32AD2E17E96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7594" y="3808265"/>
            <a:ext cx="246220" cy="246220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D1C9000C-1871-47D2-96A3-D6BB59EFFE5D}"/>
              </a:ext>
            </a:extLst>
          </p:cNvPr>
          <p:cNvSpPr txBox="1"/>
          <p:nvPr/>
        </p:nvSpPr>
        <p:spPr>
          <a:xfrm>
            <a:off x="5515156" y="4083025"/>
            <a:ext cx="791060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/vessel</a:t>
            </a:r>
          </a:p>
        </p:txBody>
      </p:sp>
      <p:pic>
        <p:nvPicPr>
          <p:cNvPr id="45" name="Gráfico 44" descr="Abrir carpeta">
            <a:extLst>
              <a:ext uri="{FF2B5EF4-FFF2-40B4-BE49-F238E27FC236}">
                <a16:creationId xmlns:a16="http://schemas.microsoft.com/office/drawing/2014/main" id="{A7D05BDF-0176-4874-9AF7-E9F4726EE7F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24563" y="4082925"/>
            <a:ext cx="246220" cy="246220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484C61E8-04A2-4355-8EDA-A4F1771B3FD5}"/>
              </a:ext>
            </a:extLst>
          </p:cNvPr>
          <p:cNvSpPr txBox="1"/>
          <p:nvPr/>
        </p:nvSpPr>
        <p:spPr>
          <a:xfrm>
            <a:off x="2564470" y="3047360"/>
            <a:ext cx="1676983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One directory / day</a:t>
            </a:r>
          </a:p>
          <a:p>
            <a:r>
              <a:rPr lang="en-US" sz="1000" b="1">
                <a:latin typeface="+mj-lt"/>
              </a:rPr>
              <a:t>One file / day / platform</a:t>
            </a:r>
          </a:p>
        </p:txBody>
      </p:sp>
      <p:pic>
        <p:nvPicPr>
          <p:cNvPr id="47" name="Gráfico 46" descr="Abrir carpeta">
            <a:extLst>
              <a:ext uri="{FF2B5EF4-FFF2-40B4-BE49-F238E27FC236}">
                <a16:creationId xmlns:a16="http://schemas.microsoft.com/office/drawing/2014/main" id="{385BD97E-1C7D-4F40-9622-3A15BDDAE05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5760" y="3046851"/>
            <a:ext cx="246220" cy="246220"/>
          </a:xfrm>
          <a:prstGeom prst="rect">
            <a:avLst/>
          </a:prstGeom>
        </p:spPr>
      </p:pic>
      <p:pic>
        <p:nvPicPr>
          <p:cNvPr id="48" name="Gráfico 47" descr="Documento">
            <a:extLst>
              <a:ext uri="{FF2B5EF4-FFF2-40B4-BE49-F238E27FC236}">
                <a16:creationId xmlns:a16="http://schemas.microsoft.com/office/drawing/2014/main" id="{7B7FD853-951E-43E7-9F07-2B997AEE38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5624" y="3189664"/>
            <a:ext cx="246221" cy="2462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FB9D48-EAF5-44D4-8661-2A0B6A7D3715}"/>
              </a:ext>
            </a:extLst>
          </p:cNvPr>
          <p:cNvSpPr txBox="1"/>
          <p:nvPr/>
        </p:nvSpPr>
        <p:spPr>
          <a:xfrm>
            <a:off x="4038240" y="3280523"/>
            <a:ext cx="109519" cy="11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18000" rIns="0" bIns="0" rtlCol="0">
            <a:spAutoFit/>
          </a:bodyPr>
          <a:lstStyle/>
          <a:p>
            <a:r>
              <a:rPr lang="en-US" sz="600" b="1"/>
              <a:t> .nc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E92C6D3-D9B1-4351-937A-A344C41B9964}"/>
              </a:ext>
            </a:extLst>
          </p:cNvPr>
          <p:cNvSpPr txBox="1"/>
          <p:nvPr/>
        </p:nvSpPr>
        <p:spPr>
          <a:xfrm>
            <a:off x="5515156" y="4640945"/>
            <a:ext cx="1816004" cy="40011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One directory / month</a:t>
            </a:r>
          </a:p>
          <a:p>
            <a:r>
              <a:rPr lang="en-US" sz="1000" b="1">
                <a:latin typeface="+mj-lt"/>
              </a:rPr>
              <a:t>One file / month / platform</a:t>
            </a:r>
          </a:p>
        </p:txBody>
      </p:sp>
      <p:pic>
        <p:nvPicPr>
          <p:cNvPr id="49" name="Gráfico 48" descr="Abrir carpeta">
            <a:extLst>
              <a:ext uri="{FF2B5EF4-FFF2-40B4-BE49-F238E27FC236}">
                <a16:creationId xmlns:a16="http://schemas.microsoft.com/office/drawing/2014/main" id="{338951A8-FFD7-46D8-9FF7-E259A09B929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28307" y="4638534"/>
            <a:ext cx="246220" cy="246220"/>
          </a:xfrm>
          <a:prstGeom prst="rect">
            <a:avLst/>
          </a:prstGeom>
        </p:spPr>
      </p:pic>
      <p:pic>
        <p:nvPicPr>
          <p:cNvPr id="51" name="Gráfico 50" descr="Documento">
            <a:extLst>
              <a:ext uri="{FF2B5EF4-FFF2-40B4-BE49-F238E27FC236}">
                <a16:creationId xmlns:a16="http://schemas.microsoft.com/office/drawing/2014/main" id="{B3C5999D-EEB8-4F22-AD7C-C1E4E3D14452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74527" y="4791758"/>
            <a:ext cx="246221" cy="246221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8E25B281-0B38-42C2-81B6-D0411A67392B}"/>
              </a:ext>
            </a:extLst>
          </p:cNvPr>
          <p:cNvSpPr txBox="1"/>
          <p:nvPr/>
        </p:nvSpPr>
        <p:spPr>
          <a:xfrm>
            <a:off x="7147143" y="4882617"/>
            <a:ext cx="109519" cy="11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18000" rIns="0" bIns="0" rtlCol="0">
            <a:spAutoFit/>
          </a:bodyPr>
          <a:lstStyle/>
          <a:p>
            <a:r>
              <a:rPr lang="en-US" sz="600" b="1"/>
              <a:t> .nc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CB0369D-33DC-4F78-BD19-D62FC1F56D0F}"/>
              </a:ext>
            </a:extLst>
          </p:cNvPr>
          <p:cNvSpPr txBox="1"/>
          <p:nvPr/>
        </p:nvSpPr>
        <p:spPr>
          <a:xfrm>
            <a:off x="7572087" y="3005503"/>
            <a:ext cx="791060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/drifter</a:t>
            </a:r>
          </a:p>
        </p:txBody>
      </p:sp>
      <p:pic>
        <p:nvPicPr>
          <p:cNvPr id="54" name="Gráfico 53" descr="Abrir carpeta">
            <a:extLst>
              <a:ext uri="{FF2B5EF4-FFF2-40B4-BE49-F238E27FC236}">
                <a16:creationId xmlns:a16="http://schemas.microsoft.com/office/drawing/2014/main" id="{CA02D0BB-2482-4BEC-9A1F-21A4488EC49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81494" y="3005403"/>
            <a:ext cx="246220" cy="246220"/>
          </a:xfrm>
          <a:prstGeom prst="rect">
            <a:avLst/>
          </a:prstGeom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19693E69-5887-4842-8988-8551682CC40D}"/>
              </a:ext>
            </a:extLst>
          </p:cNvPr>
          <p:cNvSpPr txBox="1"/>
          <p:nvPr/>
        </p:nvSpPr>
        <p:spPr>
          <a:xfrm>
            <a:off x="7685964" y="3277304"/>
            <a:ext cx="791060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/etc</a:t>
            </a:r>
          </a:p>
        </p:txBody>
      </p:sp>
      <p:pic>
        <p:nvPicPr>
          <p:cNvPr id="56" name="Gráfico 55" descr="Abrir carpeta">
            <a:extLst>
              <a:ext uri="{FF2B5EF4-FFF2-40B4-BE49-F238E27FC236}">
                <a16:creationId xmlns:a16="http://schemas.microsoft.com/office/drawing/2014/main" id="{3A0DED8C-DDBE-4383-B2E1-4C7E9B88BAE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95371" y="3277204"/>
            <a:ext cx="246220" cy="246220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3AAD8647-5265-4F3B-ACF6-B1C1323282FF}"/>
              </a:ext>
            </a:extLst>
          </p:cNvPr>
          <p:cNvSpPr txBox="1"/>
          <p:nvPr/>
        </p:nvSpPr>
        <p:spPr>
          <a:xfrm>
            <a:off x="7799840" y="3548904"/>
            <a:ext cx="916845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/mooring</a:t>
            </a:r>
          </a:p>
        </p:txBody>
      </p:sp>
      <p:pic>
        <p:nvPicPr>
          <p:cNvPr id="58" name="Gráfico 57" descr="Abrir carpeta">
            <a:extLst>
              <a:ext uri="{FF2B5EF4-FFF2-40B4-BE49-F238E27FC236}">
                <a16:creationId xmlns:a16="http://schemas.microsoft.com/office/drawing/2014/main" id="{4B1FCAD5-5665-464C-8FB3-243CFF92563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14795" y="3548803"/>
            <a:ext cx="246220" cy="246220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2E6DD5AF-0D57-41E9-8316-5B0AC046042A}"/>
              </a:ext>
            </a:extLst>
          </p:cNvPr>
          <p:cNvSpPr txBox="1"/>
          <p:nvPr/>
        </p:nvSpPr>
        <p:spPr>
          <a:xfrm>
            <a:off x="7913718" y="3815659"/>
            <a:ext cx="1164206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/profiler-glider</a:t>
            </a:r>
          </a:p>
        </p:txBody>
      </p:sp>
      <p:pic>
        <p:nvPicPr>
          <p:cNvPr id="60" name="Gráfico 59" descr="Abrir carpeta">
            <a:extLst>
              <a:ext uri="{FF2B5EF4-FFF2-40B4-BE49-F238E27FC236}">
                <a16:creationId xmlns:a16="http://schemas.microsoft.com/office/drawing/2014/main" id="{E629C65F-F74D-4B1A-831E-2B638409FAA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31703" y="3812727"/>
            <a:ext cx="246220" cy="246220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34B711FA-EA58-4E2E-BB4C-70156CF77989}"/>
              </a:ext>
            </a:extLst>
          </p:cNvPr>
          <p:cNvSpPr txBox="1"/>
          <p:nvPr/>
        </p:nvSpPr>
        <p:spPr>
          <a:xfrm>
            <a:off x="8019265" y="4087487"/>
            <a:ext cx="791060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/vessel</a:t>
            </a:r>
          </a:p>
        </p:txBody>
      </p:sp>
      <p:pic>
        <p:nvPicPr>
          <p:cNvPr id="62" name="Gráfico 61" descr="Abrir carpeta">
            <a:extLst>
              <a:ext uri="{FF2B5EF4-FFF2-40B4-BE49-F238E27FC236}">
                <a16:creationId xmlns:a16="http://schemas.microsoft.com/office/drawing/2014/main" id="{FB6CFCB2-BC20-4C05-98D8-4CFEA2AEEE1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28672" y="4087387"/>
            <a:ext cx="246220" cy="246220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E1F1CC98-54A0-484D-89FF-00F67B8484B7}"/>
              </a:ext>
            </a:extLst>
          </p:cNvPr>
          <p:cNvSpPr txBox="1"/>
          <p:nvPr/>
        </p:nvSpPr>
        <p:spPr>
          <a:xfrm>
            <a:off x="8015330" y="4638534"/>
            <a:ext cx="1350929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One file / platform</a:t>
            </a:r>
          </a:p>
        </p:txBody>
      </p:sp>
      <p:pic>
        <p:nvPicPr>
          <p:cNvPr id="66" name="Gráfico 65" descr="Documento">
            <a:extLst>
              <a:ext uri="{FF2B5EF4-FFF2-40B4-BE49-F238E27FC236}">
                <a16:creationId xmlns:a16="http://schemas.microsoft.com/office/drawing/2014/main" id="{B2C96360-11EA-459B-B87E-337219B0673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98629" y="4640566"/>
            <a:ext cx="246221" cy="246221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857FF55F-79D1-4A65-9DBE-0123E0291A98}"/>
              </a:ext>
            </a:extLst>
          </p:cNvPr>
          <p:cNvSpPr txBox="1"/>
          <p:nvPr/>
        </p:nvSpPr>
        <p:spPr>
          <a:xfrm>
            <a:off x="9171245" y="4731425"/>
            <a:ext cx="109519" cy="11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18000" rIns="0" bIns="0" rtlCol="0">
            <a:spAutoFit/>
          </a:bodyPr>
          <a:lstStyle/>
          <a:p>
            <a:r>
              <a:rPr lang="en-US" sz="600" b="1"/>
              <a:t> .nc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A728FF8-174D-4B84-9919-F628651112D0}"/>
              </a:ext>
            </a:extLst>
          </p:cNvPr>
          <p:cNvSpPr txBox="1"/>
          <p:nvPr/>
        </p:nvSpPr>
        <p:spPr>
          <a:xfrm>
            <a:off x="2564290" y="3447470"/>
            <a:ext cx="1703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>
                <a:latin typeface="+mj-lt"/>
              </a:rPr>
              <a:t>*Last 30 days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842303D7-DE20-4861-9315-AFAE880025A6}"/>
              </a:ext>
            </a:extLst>
          </p:cNvPr>
          <p:cNvSpPr txBox="1"/>
          <p:nvPr/>
        </p:nvSpPr>
        <p:spPr>
          <a:xfrm>
            <a:off x="5515156" y="5037981"/>
            <a:ext cx="1805592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>
                <a:latin typeface="+mj-lt"/>
              </a:rPr>
              <a:t>*Last 5 years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45B4681D-DF63-4DD0-8CC0-2192D90380AB}"/>
              </a:ext>
            </a:extLst>
          </p:cNvPr>
          <p:cNvSpPr txBox="1"/>
          <p:nvPr/>
        </p:nvSpPr>
        <p:spPr>
          <a:xfrm>
            <a:off x="8015330" y="4891295"/>
            <a:ext cx="1329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>
                <a:latin typeface="+mj-lt"/>
              </a:rPr>
              <a:t>*Since ever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5EF79665-CFAE-47A5-BB91-DB1E6677AB7D}"/>
              </a:ext>
            </a:extLst>
          </p:cNvPr>
          <p:cNvGrpSpPr/>
          <p:nvPr/>
        </p:nvGrpSpPr>
        <p:grpSpPr>
          <a:xfrm>
            <a:off x="4921832" y="1836788"/>
            <a:ext cx="2451681" cy="315031"/>
            <a:chOff x="6857599" y="1500434"/>
            <a:chExt cx="2451681" cy="307777"/>
          </a:xfrm>
        </p:grpSpPr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16C6E11F-E3DB-4D5A-AFDD-B60B2DB768BD}"/>
                </a:ext>
              </a:extLst>
            </p:cNvPr>
            <p:cNvSpPr txBox="1"/>
            <p:nvPr/>
          </p:nvSpPr>
          <p:spPr>
            <a:xfrm>
              <a:off x="6857599" y="1500434"/>
              <a:ext cx="2451681" cy="307777"/>
            </a:xfrm>
            <a:prstGeom prst="rect">
              <a:avLst/>
            </a:prstGeom>
            <a:noFill/>
            <a:ln w="19050">
              <a:solidFill>
                <a:srgbClr val="29389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latin typeface="+mj-lt"/>
                </a:rPr>
                <a:t>/ibi_multiparameter_nrt</a:t>
              </a:r>
              <a:endParaRPr lang="en-US" sz="1400" b="1" dirty="0">
                <a:latin typeface="+mj-lt"/>
              </a:endParaRPr>
            </a:p>
          </p:txBody>
        </p:sp>
        <p:pic>
          <p:nvPicPr>
            <p:cNvPr id="91" name="Gráfico 90" descr="Abrir carpeta">
              <a:extLst>
                <a:ext uri="{FF2B5EF4-FFF2-40B4-BE49-F238E27FC236}">
                  <a16:creationId xmlns:a16="http://schemas.microsoft.com/office/drawing/2014/main" id="{5DF40871-0DA8-4578-B479-DA11A4F2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919153" y="1555848"/>
              <a:ext cx="246220" cy="246220"/>
            </a:xfrm>
            <a:prstGeom prst="rect">
              <a:avLst/>
            </a:prstGeom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E0FE140F-B245-46B0-A379-E0C936A3FA31}"/>
              </a:ext>
            </a:extLst>
          </p:cNvPr>
          <p:cNvGrpSpPr/>
          <p:nvPr/>
        </p:nvGrpSpPr>
        <p:grpSpPr>
          <a:xfrm>
            <a:off x="8799375" y="1348779"/>
            <a:ext cx="2922998" cy="830997"/>
            <a:chOff x="8100026" y="1429407"/>
            <a:chExt cx="2922998" cy="830997"/>
          </a:xfrm>
        </p:grpSpPr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9DE8619A-58D2-4E8F-8973-1BD62060F70F}"/>
                </a:ext>
              </a:extLst>
            </p:cNvPr>
            <p:cNvSpPr txBox="1"/>
            <p:nvPr/>
          </p:nvSpPr>
          <p:spPr>
            <a:xfrm>
              <a:off x="8100026" y="1429407"/>
              <a:ext cx="2922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5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3 </a:t>
              </a:r>
              <a:r>
                <a:rPr lang="es-ES" sz="1500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datasets</a:t>
              </a:r>
              <a:r>
                <a:rPr lang="es-ES" sz="15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: </a:t>
              </a:r>
              <a:r>
                <a:rPr lang="es-ES" sz="1500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latest</a:t>
              </a:r>
              <a:r>
                <a:rPr lang="es-ES" sz="15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, </a:t>
              </a:r>
              <a:r>
                <a:rPr lang="es-ES" sz="1500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monthly</a:t>
              </a:r>
              <a:r>
                <a:rPr lang="es-ES" sz="15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, </a:t>
              </a:r>
              <a:r>
                <a:rPr lang="es-ES" sz="1500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history</a:t>
              </a:r>
              <a:endParaRPr lang="es-ES" sz="15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endParaRPr lang="es-ES" sz="1500" dirty="0">
                <a:solidFill>
                  <a:srgbClr val="404040"/>
                </a:solidFill>
                <a:latin typeface="+mj-lt"/>
              </a:endParaRPr>
            </a:p>
            <a:p>
              <a:pPr algn="ctr"/>
              <a:r>
                <a:rPr lang="es-ES" sz="1500" b="1" dirty="0">
                  <a:solidFill>
                    <a:srgbClr val="404040"/>
                  </a:solidFill>
                  <a:latin typeface="+mj-lt"/>
                </a:rPr>
                <a:t>1 </a:t>
              </a:r>
              <a:r>
                <a:rPr lang="es-ES" sz="1500" b="1" dirty="0" err="1">
                  <a:solidFill>
                    <a:srgbClr val="404040"/>
                  </a:solidFill>
                  <a:latin typeface="+mj-lt"/>
                </a:rPr>
                <a:t>dataset</a:t>
              </a:r>
              <a:r>
                <a:rPr lang="es-ES" sz="1500" b="1" dirty="0">
                  <a:solidFill>
                    <a:srgbClr val="404040"/>
                  </a:solidFill>
                  <a:latin typeface="+mj-lt"/>
                </a:rPr>
                <a:t> </a:t>
              </a:r>
              <a:r>
                <a:rPr lang="es-ES" sz="1500" b="1" dirty="0" err="1">
                  <a:solidFill>
                    <a:srgbClr val="404040"/>
                  </a:solidFill>
                  <a:latin typeface="+mj-lt"/>
                </a:rPr>
                <a:t>with</a:t>
              </a:r>
              <a:r>
                <a:rPr lang="es-ES" sz="1500" b="1" dirty="0">
                  <a:solidFill>
                    <a:srgbClr val="404040"/>
                  </a:solidFill>
                  <a:latin typeface="+mj-lt"/>
                </a:rPr>
                <a:t> 3 </a:t>
              </a:r>
              <a:r>
                <a:rPr lang="es-ES" sz="1500" b="1" dirty="0" err="1">
                  <a:solidFill>
                    <a:srgbClr val="404040"/>
                  </a:solidFill>
                  <a:latin typeface="+mj-lt"/>
                </a:rPr>
                <a:t>subfolders</a:t>
              </a:r>
              <a:r>
                <a:rPr lang="es-ES" b="1" dirty="0">
                  <a:solidFill>
                    <a:srgbClr val="404040"/>
                  </a:solidFill>
                  <a:latin typeface="+mj-lt"/>
                </a:rPr>
                <a:t> </a:t>
              </a:r>
              <a:endParaRPr lang="en-US" b="1" dirty="0">
                <a:solidFill>
                  <a:srgbClr val="404040"/>
                </a:solidFill>
                <a:latin typeface="+mj-lt"/>
              </a:endParaRPr>
            </a:p>
          </p:txBody>
        </p:sp>
        <p:cxnSp>
          <p:nvCxnSpPr>
            <p:cNvPr id="95" name="Conector recto de flecha 94">
              <a:extLst>
                <a:ext uri="{FF2B5EF4-FFF2-40B4-BE49-F238E27FC236}">
                  <a16:creationId xmlns:a16="http://schemas.microsoft.com/office/drawing/2014/main" id="{13C740EB-1FBB-4B87-B18F-2822B60CCCE9}"/>
                </a:ext>
              </a:extLst>
            </p:cNvPr>
            <p:cNvCxnSpPr>
              <a:cxnSpLocks/>
            </p:cNvCxnSpPr>
            <p:nvPr/>
          </p:nvCxnSpPr>
          <p:spPr>
            <a:xfrm>
              <a:off x="9564413" y="1723697"/>
              <a:ext cx="0" cy="252248"/>
            </a:xfrm>
            <a:prstGeom prst="straightConnector1">
              <a:avLst/>
            </a:prstGeom>
            <a:ln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ángulo 97">
            <a:extLst>
              <a:ext uri="{FF2B5EF4-FFF2-40B4-BE49-F238E27FC236}">
                <a16:creationId xmlns:a16="http://schemas.microsoft.com/office/drawing/2014/main" id="{DD5CEB0F-B26C-42F9-83FC-E5229EAB6170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B8C07136-3F29-4D8F-B383-BE2E9A62DD78}"/>
              </a:ext>
            </a:extLst>
          </p:cNvPr>
          <p:cNvSpPr txBox="1"/>
          <p:nvPr/>
        </p:nvSpPr>
        <p:spPr>
          <a:xfrm>
            <a:off x="4715812" y="2828331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/PF</a:t>
            </a:r>
          </a:p>
        </p:txBody>
      </p:sp>
      <p:pic>
        <p:nvPicPr>
          <p:cNvPr id="100" name="Gráfico 99" descr="Abrir carpeta">
            <a:extLst>
              <a:ext uri="{FF2B5EF4-FFF2-40B4-BE49-F238E27FC236}">
                <a16:creationId xmlns:a16="http://schemas.microsoft.com/office/drawing/2014/main" id="{B4799397-443E-4ADF-91D2-8F5F59C1EF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6545" y="2828231"/>
            <a:ext cx="246220" cy="246220"/>
          </a:xfrm>
          <a:prstGeom prst="rect">
            <a:avLst/>
          </a:prstGeom>
        </p:spPr>
      </p:pic>
      <p:sp>
        <p:nvSpPr>
          <p:cNvPr id="137" name="CuadroTexto 136">
            <a:extLst>
              <a:ext uri="{FF2B5EF4-FFF2-40B4-BE49-F238E27FC236}">
                <a16:creationId xmlns:a16="http://schemas.microsoft.com/office/drawing/2014/main" id="{4BBACCA9-A1DE-4669-BDEE-8413E93F7161}"/>
              </a:ext>
            </a:extLst>
          </p:cNvPr>
          <p:cNvSpPr txBox="1"/>
          <p:nvPr/>
        </p:nvSpPr>
        <p:spPr>
          <a:xfrm>
            <a:off x="4715812" y="3120892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/GL</a:t>
            </a:r>
          </a:p>
        </p:txBody>
      </p:sp>
      <p:pic>
        <p:nvPicPr>
          <p:cNvPr id="138" name="Gráfico 137" descr="Abrir carpeta">
            <a:extLst>
              <a:ext uri="{FF2B5EF4-FFF2-40B4-BE49-F238E27FC236}">
                <a16:creationId xmlns:a16="http://schemas.microsoft.com/office/drawing/2014/main" id="{47B4B3BE-127A-4CC6-ACDA-13E07C9609A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6545" y="3120792"/>
            <a:ext cx="246220" cy="246220"/>
          </a:xfrm>
          <a:prstGeom prst="rect">
            <a:avLst/>
          </a:prstGeom>
        </p:spPr>
      </p:pic>
      <p:sp>
        <p:nvSpPr>
          <p:cNvPr id="139" name="CuadroTexto 138">
            <a:extLst>
              <a:ext uri="{FF2B5EF4-FFF2-40B4-BE49-F238E27FC236}">
                <a16:creationId xmlns:a16="http://schemas.microsoft.com/office/drawing/2014/main" id="{280E0E38-64EE-4885-A152-783B8B96B2A7}"/>
              </a:ext>
            </a:extLst>
          </p:cNvPr>
          <p:cNvSpPr txBox="1"/>
          <p:nvPr/>
        </p:nvSpPr>
        <p:spPr>
          <a:xfrm>
            <a:off x="4715812" y="3413730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/MO</a:t>
            </a:r>
          </a:p>
        </p:txBody>
      </p:sp>
      <p:pic>
        <p:nvPicPr>
          <p:cNvPr id="140" name="Gráfico 139" descr="Abrir carpeta">
            <a:extLst>
              <a:ext uri="{FF2B5EF4-FFF2-40B4-BE49-F238E27FC236}">
                <a16:creationId xmlns:a16="http://schemas.microsoft.com/office/drawing/2014/main" id="{1AF82650-0B8A-41B9-AD55-1B1F7772CC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6545" y="3413630"/>
            <a:ext cx="246220" cy="246220"/>
          </a:xfrm>
          <a:prstGeom prst="rect">
            <a:avLst/>
          </a:prstGeom>
        </p:spPr>
      </p:pic>
      <p:sp>
        <p:nvSpPr>
          <p:cNvPr id="141" name="CuadroTexto 140">
            <a:extLst>
              <a:ext uri="{FF2B5EF4-FFF2-40B4-BE49-F238E27FC236}">
                <a16:creationId xmlns:a16="http://schemas.microsoft.com/office/drawing/2014/main" id="{71106614-4A43-4E98-98B2-4F1E6CB093DF}"/>
              </a:ext>
            </a:extLst>
          </p:cNvPr>
          <p:cNvSpPr txBox="1"/>
          <p:nvPr/>
        </p:nvSpPr>
        <p:spPr>
          <a:xfrm>
            <a:off x="4715812" y="3702023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/RF</a:t>
            </a:r>
          </a:p>
        </p:txBody>
      </p:sp>
      <p:pic>
        <p:nvPicPr>
          <p:cNvPr id="142" name="Gráfico 141" descr="Abrir carpeta">
            <a:extLst>
              <a:ext uri="{FF2B5EF4-FFF2-40B4-BE49-F238E27FC236}">
                <a16:creationId xmlns:a16="http://schemas.microsoft.com/office/drawing/2014/main" id="{09EAD61A-86D2-46C8-99E0-5EC5020A55A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6545" y="3701923"/>
            <a:ext cx="246220" cy="246220"/>
          </a:xfrm>
          <a:prstGeom prst="rect">
            <a:avLst/>
          </a:prstGeom>
        </p:spPr>
      </p:pic>
      <p:sp>
        <p:nvSpPr>
          <p:cNvPr id="143" name="CuadroTexto 142">
            <a:extLst>
              <a:ext uri="{FF2B5EF4-FFF2-40B4-BE49-F238E27FC236}">
                <a16:creationId xmlns:a16="http://schemas.microsoft.com/office/drawing/2014/main" id="{B99240C2-A639-4133-AD6C-D84A9C6C9E40}"/>
              </a:ext>
            </a:extLst>
          </p:cNvPr>
          <p:cNvSpPr txBox="1"/>
          <p:nvPr/>
        </p:nvSpPr>
        <p:spPr>
          <a:xfrm>
            <a:off x="4715812" y="3994584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/HF</a:t>
            </a:r>
          </a:p>
        </p:txBody>
      </p:sp>
      <p:pic>
        <p:nvPicPr>
          <p:cNvPr id="144" name="Gráfico 143" descr="Abrir carpeta">
            <a:extLst>
              <a:ext uri="{FF2B5EF4-FFF2-40B4-BE49-F238E27FC236}">
                <a16:creationId xmlns:a16="http://schemas.microsoft.com/office/drawing/2014/main" id="{F03B67A1-B781-48C1-AF34-BA8F35952B3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6545" y="3994484"/>
            <a:ext cx="246220" cy="246220"/>
          </a:xfrm>
          <a:prstGeom prst="rect">
            <a:avLst/>
          </a:prstGeom>
        </p:spPr>
      </p:pic>
      <p:sp>
        <p:nvSpPr>
          <p:cNvPr id="145" name="CuadroTexto 144">
            <a:extLst>
              <a:ext uri="{FF2B5EF4-FFF2-40B4-BE49-F238E27FC236}">
                <a16:creationId xmlns:a16="http://schemas.microsoft.com/office/drawing/2014/main" id="{C715D4E7-C163-4A6F-85F1-8B8D7726AB72}"/>
              </a:ext>
            </a:extLst>
          </p:cNvPr>
          <p:cNvSpPr txBox="1"/>
          <p:nvPr/>
        </p:nvSpPr>
        <p:spPr>
          <a:xfrm>
            <a:off x="4715812" y="4287422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/DB</a:t>
            </a:r>
          </a:p>
        </p:txBody>
      </p:sp>
      <p:pic>
        <p:nvPicPr>
          <p:cNvPr id="146" name="Gráfico 145" descr="Abrir carpeta">
            <a:extLst>
              <a:ext uri="{FF2B5EF4-FFF2-40B4-BE49-F238E27FC236}">
                <a16:creationId xmlns:a16="http://schemas.microsoft.com/office/drawing/2014/main" id="{8E7F429C-8CB4-4822-9D10-BCF58139BD2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6545" y="4287322"/>
            <a:ext cx="246220" cy="246220"/>
          </a:xfrm>
          <a:prstGeom prst="rect">
            <a:avLst/>
          </a:prstGeom>
        </p:spPr>
      </p:pic>
      <p:sp>
        <p:nvSpPr>
          <p:cNvPr id="147" name="CuadroTexto 146">
            <a:extLst>
              <a:ext uri="{FF2B5EF4-FFF2-40B4-BE49-F238E27FC236}">
                <a16:creationId xmlns:a16="http://schemas.microsoft.com/office/drawing/2014/main" id="{D5FF6509-1843-45AF-A623-1C9FE22E1855}"/>
              </a:ext>
            </a:extLst>
          </p:cNvPr>
          <p:cNvSpPr txBox="1"/>
          <p:nvPr/>
        </p:nvSpPr>
        <p:spPr>
          <a:xfrm>
            <a:off x="5392995" y="2832537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/DC</a:t>
            </a:r>
          </a:p>
        </p:txBody>
      </p:sp>
      <p:pic>
        <p:nvPicPr>
          <p:cNvPr id="148" name="Gráfico 147" descr="Abrir carpeta">
            <a:extLst>
              <a:ext uri="{FF2B5EF4-FFF2-40B4-BE49-F238E27FC236}">
                <a16:creationId xmlns:a16="http://schemas.microsoft.com/office/drawing/2014/main" id="{BE0B8D25-1D8F-4989-B4CF-C88E2D3A12C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3728" y="2832437"/>
            <a:ext cx="246220" cy="246220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E77E3F67-8E5E-4D34-AFB8-50042D6B7C68}"/>
              </a:ext>
            </a:extLst>
          </p:cNvPr>
          <p:cNvSpPr txBox="1"/>
          <p:nvPr/>
        </p:nvSpPr>
        <p:spPr>
          <a:xfrm>
            <a:off x="5392995" y="3125098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/CT</a:t>
            </a:r>
          </a:p>
        </p:txBody>
      </p:sp>
      <p:pic>
        <p:nvPicPr>
          <p:cNvPr id="150" name="Gráfico 149" descr="Abrir carpeta">
            <a:extLst>
              <a:ext uri="{FF2B5EF4-FFF2-40B4-BE49-F238E27FC236}">
                <a16:creationId xmlns:a16="http://schemas.microsoft.com/office/drawing/2014/main" id="{F5F1D4EB-14BA-4FC6-AE25-698D4FD4C4E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3728" y="3124998"/>
            <a:ext cx="246220" cy="246220"/>
          </a:xfrm>
          <a:prstGeom prst="rect">
            <a:avLst/>
          </a:prstGeom>
        </p:spPr>
      </p:pic>
      <p:sp>
        <p:nvSpPr>
          <p:cNvPr id="151" name="CuadroTexto 150">
            <a:extLst>
              <a:ext uri="{FF2B5EF4-FFF2-40B4-BE49-F238E27FC236}">
                <a16:creationId xmlns:a16="http://schemas.microsoft.com/office/drawing/2014/main" id="{5D87CA83-E1E2-4B2B-BEE2-E366B6E1AE9A}"/>
              </a:ext>
            </a:extLst>
          </p:cNvPr>
          <p:cNvSpPr txBox="1"/>
          <p:nvPr/>
        </p:nvSpPr>
        <p:spPr>
          <a:xfrm>
            <a:off x="5392995" y="3417936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/BO</a:t>
            </a:r>
          </a:p>
        </p:txBody>
      </p:sp>
      <p:pic>
        <p:nvPicPr>
          <p:cNvPr id="152" name="Gráfico 151" descr="Abrir carpeta">
            <a:extLst>
              <a:ext uri="{FF2B5EF4-FFF2-40B4-BE49-F238E27FC236}">
                <a16:creationId xmlns:a16="http://schemas.microsoft.com/office/drawing/2014/main" id="{D7FDC8C4-4F58-4A15-A784-D213C676A32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3728" y="3417836"/>
            <a:ext cx="246220" cy="246220"/>
          </a:xfrm>
          <a:prstGeom prst="rect">
            <a:avLst/>
          </a:prstGeom>
        </p:spPr>
      </p:pic>
      <p:sp>
        <p:nvSpPr>
          <p:cNvPr id="153" name="CuadroTexto 152">
            <a:extLst>
              <a:ext uri="{FF2B5EF4-FFF2-40B4-BE49-F238E27FC236}">
                <a16:creationId xmlns:a16="http://schemas.microsoft.com/office/drawing/2014/main" id="{906B375E-5CED-44DD-B286-51E004393BA3}"/>
              </a:ext>
            </a:extLst>
          </p:cNvPr>
          <p:cNvSpPr txBox="1"/>
          <p:nvPr/>
        </p:nvSpPr>
        <p:spPr>
          <a:xfrm>
            <a:off x="5392995" y="3705919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/FB</a:t>
            </a:r>
          </a:p>
        </p:txBody>
      </p:sp>
      <p:pic>
        <p:nvPicPr>
          <p:cNvPr id="154" name="Gráfico 153" descr="Abrir carpeta">
            <a:extLst>
              <a:ext uri="{FF2B5EF4-FFF2-40B4-BE49-F238E27FC236}">
                <a16:creationId xmlns:a16="http://schemas.microsoft.com/office/drawing/2014/main" id="{559494A4-D32F-4A56-AEBA-7F52D264876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3728" y="3705819"/>
            <a:ext cx="246220" cy="246220"/>
          </a:xfrm>
          <a:prstGeom prst="rect">
            <a:avLst/>
          </a:prstGeom>
        </p:spPr>
      </p:pic>
      <p:sp>
        <p:nvSpPr>
          <p:cNvPr id="155" name="CuadroTexto 154">
            <a:extLst>
              <a:ext uri="{FF2B5EF4-FFF2-40B4-BE49-F238E27FC236}">
                <a16:creationId xmlns:a16="http://schemas.microsoft.com/office/drawing/2014/main" id="{6CABE75A-82E7-4902-BE1A-61181FA4916F}"/>
              </a:ext>
            </a:extLst>
          </p:cNvPr>
          <p:cNvSpPr txBox="1"/>
          <p:nvPr/>
        </p:nvSpPr>
        <p:spPr>
          <a:xfrm>
            <a:off x="5392995" y="3998480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/SF</a:t>
            </a:r>
          </a:p>
        </p:txBody>
      </p:sp>
      <p:pic>
        <p:nvPicPr>
          <p:cNvPr id="156" name="Gráfico 155" descr="Abrir carpeta">
            <a:extLst>
              <a:ext uri="{FF2B5EF4-FFF2-40B4-BE49-F238E27FC236}">
                <a16:creationId xmlns:a16="http://schemas.microsoft.com/office/drawing/2014/main" id="{F9579EAC-EF68-410A-B3B8-00E4EC2E4F2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3728" y="3998380"/>
            <a:ext cx="246220" cy="246220"/>
          </a:xfrm>
          <a:prstGeom prst="rect">
            <a:avLst/>
          </a:prstGeom>
        </p:spPr>
      </p:pic>
      <p:sp>
        <p:nvSpPr>
          <p:cNvPr id="157" name="CuadroTexto 156">
            <a:extLst>
              <a:ext uri="{FF2B5EF4-FFF2-40B4-BE49-F238E27FC236}">
                <a16:creationId xmlns:a16="http://schemas.microsoft.com/office/drawing/2014/main" id="{8400C184-4EEA-44C5-864D-D802864C7477}"/>
              </a:ext>
            </a:extLst>
          </p:cNvPr>
          <p:cNvSpPr txBox="1"/>
          <p:nvPr/>
        </p:nvSpPr>
        <p:spPr>
          <a:xfrm>
            <a:off x="5392995" y="4291318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/TG</a:t>
            </a:r>
          </a:p>
        </p:txBody>
      </p:sp>
      <p:pic>
        <p:nvPicPr>
          <p:cNvPr id="158" name="Gráfico 157" descr="Abrir carpeta">
            <a:extLst>
              <a:ext uri="{FF2B5EF4-FFF2-40B4-BE49-F238E27FC236}">
                <a16:creationId xmlns:a16="http://schemas.microsoft.com/office/drawing/2014/main" id="{AF8E1725-59D8-4E06-B63A-04137412D46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3728" y="4291218"/>
            <a:ext cx="246220" cy="246220"/>
          </a:xfrm>
          <a:prstGeom prst="rect">
            <a:avLst/>
          </a:prstGeom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9B5ECBCC-BAA4-49D3-A23D-60CB236934A1}"/>
              </a:ext>
            </a:extLst>
          </p:cNvPr>
          <p:cNvSpPr txBox="1"/>
          <p:nvPr/>
        </p:nvSpPr>
        <p:spPr>
          <a:xfrm>
            <a:off x="6058578" y="2824741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/TS</a:t>
            </a:r>
          </a:p>
        </p:txBody>
      </p:sp>
      <p:pic>
        <p:nvPicPr>
          <p:cNvPr id="160" name="Gráfico 159" descr="Abrir carpeta">
            <a:extLst>
              <a:ext uri="{FF2B5EF4-FFF2-40B4-BE49-F238E27FC236}">
                <a16:creationId xmlns:a16="http://schemas.microsoft.com/office/drawing/2014/main" id="{9FA87062-D9C6-4572-8F65-EEC09AE8EA5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9311" y="2824641"/>
            <a:ext cx="246220" cy="246220"/>
          </a:xfrm>
          <a:prstGeom prst="rect">
            <a:avLst/>
          </a:prstGeom>
        </p:spPr>
      </p:pic>
      <p:sp>
        <p:nvSpPr>
          <p:cNvPr id="161" name="CuadroTexto 160">
            <a:extLst>
              <a:ext uri="{FF2B5EF4-FFF2-40B4-BE49-F238E27FC236}">
                <a16:creationId xmlns:a16="http://schemas.microsoft.com/office/drawing/2014/main" id="{4FC3E64B-9FF5-4CCD-A3F4-A8B03406F288}"/>
              </a:ext>
            </a:extLst>
          </p:cNvPr>
          <p:cNvSpPr txBox="1"/>
          <p:nvPr/>
        </p:nvSpPr>
        <p:spPr>
          <a:xfrm>
            <a:off x="6058578" y="3117302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/XB</a:t>
            </a:r>
          </a:p>
        </p:txBody>
      </p:sp>
      <p:pic>
        <p:nvPicPr>
          <p:cNvPr id="162" name="Gráfico 161" descr="Abrir carpeta">
            <a:extLst>
              <a:ext uri="{FF2B5EF4-FFF2-40B4-BE49-F238E27FC236}">
                <a16:creationId xmlns:a16="http://schemas.microsoft.com/office/drawing/2014/main" id="{F73D84AF-079C-486F-958C-EB426B7142A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9311" y="3117202"/>
            <a:ext cx="246220" cy="246220"/>
          </a:xfrm>
          <a:prstGeom prst="rect">
            <a:avLst/>
          </a:prstGeom>
        </p:spPr>
      </p:pic>
      <p:sp>
        <p:nvSpPr>
          <p:cNvPr id="163" name="CuadroTexto 162">
            <a:extLst>
              <a:ext uri="{FF2B5EF4-FFF2-40B4-BE49-F238E27FC236}">
                <a16:creationId xmlns:a16="http://schemas.microsoft.com/office/drawing/2014/main" id="{069E03CC-36F3-4C44-9DC5-B18EFB12F340}"/>
              </a:ext>
            </a:extLst>
          </p:cNvPr>
          <p:cNvSpPr txBox="1"/>
          <p:nvPr/>
        </p:nvSpPr>
        <p:spPr>
          <a:xfrm>
            <a:off x="6058578" y="3410140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/ML</a:t>
            </a:r>
          </a:p>
        </p:txBody>
      </p:sp>
      <p:pic>
        <p:nvPicPr>
          <p:cNvPr id="164" name="Gráfico 163" descr="Abrir carpeta">
            <a:extLst>
              <a:ext uri="{FF2B5EF4-FFF2-40B4-BE49-F238E27FC236}">
                <a16:creationId xmlns:a16="http://schemas.microsoft.com/office/drawing/2014/main" id="{D10653F4-DF4D-49DA-B77B-4FE7D2360DF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9311" y="3410040"/>
            <a:ext cx="246220" cy="246220"/>
          </a:xfrm>
          <a:prstGeom prst="rect">
            <a:avLst/>
          </a:prstGeom>
        </p:spPr>
      </p:pic>
      <p:sp>
        <p:nvSpPr>
          <p:cNvPr id="165" name="CuadroTexto 164">
            <a:extLst>
              <a:ext uri="{FF2B5EF4-FFF2-40B4-BE49-F238E27FC236}">
                <a16:creationId xmlns:a16="http://schemas.microsoft.com/office/drawing/2014/main" id="{BCAFDEAC-B037-4EDE-BB60-24083074719E}"/>
              </a:ext>
            </a:extLst>
          </p:cNvPr>
          <p:cNvSpPr txBox="1"/>
          <p:nvPr/>
        </p:nvSpPr>
        <p:spPr>
          <a:xfrm>
            <a:off x="6055218" y="3695309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/SM</a:t>
            </a:r>
          </a:p>
        </p:txBody>
      </p:sp>
      <p:pic>
        <p:nvPicPr>
          <p:cNvPr id="166" name="Gráfico 165" descr="Abrir carpeta">
            <a:extLst>
              <a:ext uri="{FF2B5EF4-FFF2-40B4-BE49-F238E27FC236}">
                <a16:creationId xmlns:a16="http://schemas.microsoft.com/office/drawing/2014/main" id="{B92C9D40-A68F-417E-9BE2-3F3394A387E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5951" y="3695209"/>
            <a:ext cx="246220" cy="246220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CCF1729B-F444-4FFA-9A05-47F94CFACCD4}"/>
              </a:ext>
            </a:extLst>
          </p:cNvPr>
          <p:cNvSpPr txBox="1"/>
          <p:nvPr/>
        </p:nvSpPr>
        <p:spPr>
          <a:xfrm>
            <a:off x="6055218" y="3987870"/>
            <a:ext cx="623284" cy="2462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/XX</a:t>
            </a:r>
          </a:p>
        </p:txBody>
      </p:sp>
      <p:pic>
        <p:nvPicPr>
          <p:cNvPr id="168" name="Gráfico 167" descr="Abrir carpeta">
            <a:extLst>
              <a:ext uri="{FF2B5EF4-FFF2-40B4-BE49-F238E27FC236}">
                <a16:creationId xmlns:a16="http://schemas.microsoft.com/office/drawing/2014/main" id="{0054983B-38D3-4194-AE7B-A1848834AC9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5951" y="3987770"/>
            <a:ext cx="246220" cy="246220"/>
          </a:xfrm>
          <a:prstGeom prst="rect">
            <a:avLst/>
          </a:prstGeom>
        </p:spPr>
      </p:pic>
      <p:sp>
        <p:nvSpPr>
          <p:cNvPr id="171" name="CuadroTexto 170">
            <a:extLst>
              <a:ext uri="{FF2B5EF4-FFF2-40B4-BE49-F238E27FC236}">
                <a16:creationId xmlns:a16="http://schemas.microsoft.com/office/drawing/2014/main" id="{4438947F-F93B-4AE2-A940-B8D2520E710D}"/>
              </a:ext>
            </a:extLst>
          </p:cNvPr>
          <p:cNvSpPr txBox="1"/>
          <p:nvPr/>
        </p:nvSpPr>
        <p:spPr>
          <a:xfrm>
            <a:off x="7527128" y="2824640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/PF</a:t>
            </a:r>
          </a:p>
        </p:txBody>
      </p:sp>
      <p:pic>
        <p:nvPicPr>
          <p:cNvPr id="172" name="Gráfico 171" descr="Abrir carpeta">
            <a:extLst>
              <a:ext uri="{FF2B5EF4-FFF2-40B4-BE49-F238E27FC236}">
                <a16:creationId xmlns:a16="http://schemas.microsoft.com/office/drawing/2014/main" id="{72B119C9-FA77-439A-AE1F-F1D078EA9A0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7861" y="2824540"/>
            <a:ext cx="246220" cy="246220"/>
          </a:xfrm>
          <a:prstGeom prst="rect">
            <a:avLst/>
          </a:prstGeom>
        </p:spPr>
      </p:pic>
      <p:sp>
        <p:nvSpPr>
          <p:cNvPr id="173" name="CuadroTexto 172">
            <a:extLst>
              <a:ext uri="{FF2B5EF4-FFF2-40B4-BE49-F238E27FC236}">
                <a16:creationId xmlns:a16="http://schemas.microsoft.com/office/drawing/2014/main" id="{9426D35E-513B-4BDF-BE60-0FB5E98F703F}"/>
              </a:ext>
            </a:extLst>
          </p:cNvPr>
          <p:cNvSpPr txBox="1"/>
          <p:nvPr/>
        </p:nvSpPr>
        <p:spPr>
          <a:xfrm>
            <a:off x="7527128" y="3117201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/GL</a:t>
            </a:r>
          </a:p>
        </p:txBody>
      </p:sp>
      <p:pic>
        <p:nvPicPr>
          <p:cNvPr id="174" name="Gráfico 173" descr="Abrir carpeta">
            <a:extLst>
              <a:ext uri="{FF2B5EF4-FFF2-40B4-BE49-F238E27FC236}">
                <a16:creationId xmlns:a16="http://schemas.microsoft.com/office/drawing/2014/main" id="{FDCD7426-55E6-49C4-8F44-6E1D9AB2A548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7861" y="3117101"/>
            <a:ext cx="246220" cy="246220"/>
          </a:xfrm>
          <a:prstGeom prst="rect">
            <a:avLst/>
          </a:prstGeom>
        </p:spPr>
      </p:pic>
      <p:sp>
        <p:nvSpPr>
          <p:cNvPr id="175" name="CuadroTexto 174">
            <a:extLst>
              <a:ext uri="{FF2B5EF4-FFF2-40B4-BE49-F238E27FC236}">
                <a16:creationId xmlns:a16="http://schemas.microsoft.com/office/drawing/2014/main" id="{62211F98-1D41-4942-9D03-3F130ECA473E}"/>
              </a:ext>
            </a:extLst>
          </p:cNvPr>
          <p:cNvSpPr txBox="1"/>
          <p:nvPr/>
        </p:nvSpPr>
        <p:spPr>
          <a:xfrm>
            <a:off x="7527128" y="3410039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/MO</a:t>
            </a:r>
          </a:p>
        </p:txBody>
      </p:sp>
      <p:pic>
        <p:nvPicPr>
          <p:cNvPr id="176" name="Gráfico 175" descr="Abrir carpeta">
            <a:extLst>
              <a:ext uri="{FF2B5EF4-FFF2-40B4-BE49-F238E27FC236}">
                <a16:creationId xmlns:a16="http://schemas.microsoft.com/office/drawing/2014/main" id="{242EC452-C8F2-4BFE-915E-2C0FF98DDEC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7861" y="3409939"/>
            <a:ext cx="246220" cy="246220"/>
          </a:xfrm>
          <a:prstGeom prst="rect">
            <a:avLst/>
          </a:prstGeom>
        </p:spPr>
      </p:pic>
      <p:sp>
        <p:nvSpPr>
          <p:cNvPr id="177" name="CuadroTexto 176">
            <a:extLst>
              <a:ext uri="{FF2B5EF4-FFF2-40B4-BE49-F238E27FC236}">
                <a16:creationId xmlns:a16="http://schemas.microsoft.com/office/drawing/2014/main" id="{88985AB4-E6E1-423F-8751-454B9A070E78}"/>
              </a:ext>
            </a:extLst>
          </p:cNvPr>
          <p:cNvSpPr txBox="1"/>
          <p:nvPr/>
        </p:nvSpPr>
        <p:spPr>
          <a:xfrm>
            <a:off x="7527128" y="3698332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/RF</a:t>
            </a:r>
          </a:p>
        </p:txBody>
      </p:sp>
      <p:pic>
        <p:nvPicPr>
          <p:cNvPr id="178" name="Gráfico 177" descr="Abrir carpeta">
            <a:extLst>
              <a:ext uri="{FF2B5EF4-FFF2-40B4-BE49-F238E27FC236}">
                <a16:creationId xmlns:a16="http://schemas.microsoft.com/office/drawing/2014/main" id="{D89F735A-5209-4570-8C40-77FDD641038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7861" y="3698232"/>
            <a:ext cx="246220" cy="246220"/>
          </a:xfrm>
          <a:prstGeom prst="rect">
            <a:avLst/>
          </a:prstGeom>
        </p:spPr>
      </p:pic>
      <p:sp>
        <p:nvSpPr>
          <p:cNvPr id="179" name="CuadroTexto 178">
            <a:extLst>
              <a:ext uri="{FF2B5EF4-FFF2-40B4-BE49-F238E27FC236}">
                <a16:creationId xmlns:a16="http://schemas.microsoft.com/office/drawing/2014/main" id="{7FD5928D-E3E5-45D7-9DBD-DBDD3717ABFA}"/>
              </a:ext>
            </a:extLst>
          </p:cNvPr>
          <p:cNvSpPr txBox="1"/>
          <p:nvPr/>
        </p:nvSpPr>
        <p:spPr>
          <a:xfrm>
            <a:off x="7527128" y="3990893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/HF</a:t>
            </a:r>
          </a:p>
        </p:txBody>
      </p:sp>
      <p:pic>
        <p:nvPicPr>
          <p:cNvPr id="180" name="Gráfico 179" descr="Abrir carpeta">
            <a:extLst>
              <a:ext uri="{FF2B5EF4-FFF2-40B4-BE49-F238E27FC236}">
                <a16:creationId xmlns:a16="http://schemas.microsoft.com/office/drawing/2014/main" id="{D7D9C1B7-6D5F-4258-B37A-9AA6B72BB17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7861" y="3990793"/>
            <a:ext cx="246220" cy="246220"/>
          </a:xfrm>
          <a:prstGeom prst="rect">
            <a:avLst/>
          </a:prstGeom>
        </p:spPr>
      </p:pic>
      <p:sp>
        <p:nvSpPr>
          <p:cNvPr id="181" name="CuadroTexto 180">
            <a:extLst>
              <a:ext uri="{FF2B5EF4-FFF2-40B4-BE49-F238E27FC236}">
                <a16:creationId xmlns:a16="http://schemas.microsoft.com/office/drawing/2014/main" id="{4B133A3B-AFAD-41E7-BCBF-59255880C540}"/>
              </a:ext>
            </a:extLst>
          </p:cNvPr>
          <p:cNvSpPr txBox="1"/>
          <p:nvPr/>
        </p:nvSpPr>
        <p:spPr>
          <a:xfrm>
            <a:off x="7527128" y="4283731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/DB</a:t>
            </a:r>
          </a:p>
        </p:txBody>
      </p:sp>
      <p:pic>
        <p:nvPicPr>
          <p:cNvPr id="182" name="Gráfico 181" descr="Abrir carpeta">
            <a:extLst>
              <a:ext uri="{FF2B5EF4-FFF2-40B4-BE49-F238E27FC236}">
                <a16:creationId xmlns:a16="http://schemas.microsoft.com/office/drawing/2014/main" id="{F4CEB2CE-99F5-49FD-AC73-C7066A91279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7861" y="4283631"/>
            <a:ext cx="246220" cy="246220"/>
          </a:xfrm>
          <a:prstGeom prst="rect">
            <a:avLst/>
          </a:prstGeom>
        </p:spPr>
      </p:pic>
      <p:sp>
        <p:nvSpPr>
          <p:cNvPr id="183" name="CuadroTexto 182">
            <a:extLst>
              <a:ext uri="{FF2B5EF4-FFF2-40B4-BE49-F238E27FC236}">
                <a16:creationId xmlns:a16="http://schemas.microsoft.com/office/drawing/2014/main" id="{0C878513-BB39-41D1-8358-ABECC02FDD93}"/>
              </a:ext>
            </a:extLst>
          </p:cNvPr>
          <p:cNvSpPr txBox="1"/>
          <p:nvPr/>
        </p:nvSpPr>
        <p:spPr>
          <a:xfrm>
            <a:off x="8204311" y="2828846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/DC</a:t>
            </a:r>
          </a:p>
        </p:txBody>
      </p:sp>
      <p:pic>
        <p:nvPicPr>
          <p:cNvPr id="184" name="Gráfico 183" descr="Abrir carpeta">
            <a:extLst>
              <a:ext uri="{FF2B5EF4-FFF2-40B4-BE49-F238E27FC236}">
                <a16:creationId xmlns:a16="http://schemas.microsoft.com/office/drawing/2014/main" id="{94D55C22-8695-4347-968E-356DBA623C4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35044" y="2828746"/>
            <a:ext cx="246220" cy="246220"/>
          </a:xfrm>
          <a:prstGeom prst="rect">
            <a:avLst/>
          </a:prstGeom>
        </p:spPr>
      </p:pic>
      <p:sp>
        <p:nvSpPr>
          <p:cNvPr id="185" name="CuadroTexto 184">
            <a:extLst>
              <a:ext uri="{FF2B5EF4-FFF2-40B4-BE49-F238E27FC236}">
                <a16:creationId xmlns:a16="http://schemas.microsoft.com/office/drawing/2014/main" id="{AA497B11-1B1C-430F-9413-1F007A373CC9}"/>
              </a:ext>
            </a:extLst>
          </p:cNvPr>
          <p:cNvSpPr txBox="1"/>
          <p:nvPr/>
        </p:nvSpPr>
        <p:spPr>
          <a:xfrm>
            <a:off x="8204311" y="3121407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/CT</a:t>
            </a:r>
          </a:p>
        </p:txBody>
      </p:sp>
      <p:pic>
        <p:nvPicPr>
          <p:cNvPr id="186" name="Gráfico 185" descr="Abrir carpeta">
            <a:extLst>
              <a:ext uri="{FF2B5EF4-FFF2-40B4-BE49-F238E27FC236}">
                <a16:creationId xmlns:a16="http://schemas.microsoft.com/office/drawing/2014/main" id="{4EA90AF8-79EC-47D4-92C4-7CF37BE88E3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35044" y="3121307"/>
            <a:ext cx="246220" cy="246220"/>
          </a:xfrm>
          <a:prstGeom prst="rect">
            <a:avLst/>
          </a:prstGeom>
        </p:spPr>
      </p:pic>
      <p:sp>
        <p:nvSpPr>
          <p:cNvPr id="187" name="CuadroTexto 186">
            <a:extLst>
              <a:ext uri="{FF2B5EF4-FFF2-40B4-BE49-F238E27FC236}">
                <a16:creationId xmlns:a16="http://schemas.microsoft.com/office/drawing/2014/main" id="{6D9753C3-CBCE-4D38-9364-D2523AECF1CE}"/>
              </a:ext>
            </a:extLst>
          </p:cNvPr>
          <p:cNvSpPr txBox="1"/>
          <p:nvPr/>
        </p:nvSpPr>
        <p:spPr>
          <a:xfrm>
            <a:off x="8204311" y="3414245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/BO</a:t>
            </a:r>
          </a:p>
        </p:txBody>
      </p:sp>
      <p:pic>
        <p:nvPicPr>
          <p:cNvPr id="188" name="Gráfico 187" descr="Abrir carpeta">
            <a:extLst>
              <a:ext uri="{FF2B5EF4-FFF2-40B4-BE49-F238E27FC236}">
                <a16:creationId xmlns:a16="http://schemas.microsoft.com/office/drawing/2014/main" id="{4496E25A-13D8-45E8-B3FE-4FF6E6E23F5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35044" y="3414145"/>
            <a:ext cx="246220" cy="246220"/>
          </a:xfrm>
          <a:prstGeom prst="rect">
            <a:avLst/>
          </a:prstGeom>
        </p:spPr>
      </p:pic>
      <p:sp>
        <p:nvSpPr>
          <p:cNvPr id="189" name="CuadroTexto 188">
            <a:extLst>
              <a:ext uri="{FF2B5EF4-FFF2-40B4-BE49-F238E27FC236}">
                <a16:creationId xmlns:a16="http://schemas.microsoft.com/office/drawing/2014/main" id="{ADC1EC49-5AF3-4203-978C-05D89D567502}"/>
              </a:ext>
            </a:extLst>
          </p:cNvPr>
          <p:cNvSpPr txBox="1"/>
          <p:nvPr/>
        </p:nvSpPr>
        <p:spPr>
          <a:xfrm>
            <a:off x="8204311" y="3702228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/FB</a:t>
            </a:r>
          </a:p>
        </p:txBody>
      </p:sp>
      <p:pic>
        <p:nvPicPr>
          <p:cNvPr id="190" name="Gráfico 189" descr="Abrir carpeta">
            <a:extLst>
              <a:ext uri="{FF2B5EF4-FFF2-40B4-BE49-F238E27FC236}">
                <a16:creationId xmlns:a16="http://schemas.microsoft.com/office/drawing/2014/main" id="{F379E56A-308B-451E-B493-7B830F247D3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35044" y="3702128"/>
            <a:ext cx="246220" cy="246220"/>
          </a:xfrm>
          <a:prstGeom prst="rect">
            <a:avLst/>
          </a:prstGeom>
        </p:spPr>
      </p:pic>
      <p:sp>
        <p:nvSpPr>
          <p:cNvPr id="191" name="CuadroTexto 190">
            <a:extLst>
              <a:ext uri="{FF2B5EF4-FFF2-40B4-BE49-F238E27FC236}">
                <a16:creationId xmlns:a16="http://schemas.microsoft.com/office/drawing/2014/main" id="{083A9F56-CD9D-417B-B298-87BCF89E3A67}"/>
              </a:ext>
            </a:extLst>
          </p:cNvPr>
          <p:cNvSpPr txBox="1"/>
          <p:nvPr/>
        </p:nvSpPr>
        <p:spPr>
          <a:xfrm>
            <a:off x="8204311" y="3994789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/SF</a:t>
            </a:r>
          </a:p>
        </p:txBody>
      </p:sp>
      <p:pic>
        <p:nvPicPr>
          <p:cNvPr id="192" name="Gráfico 191" descr="Abrir carpeta">
            <a:extLst>
              <a:ext uri="{FF2B5EF4-FFF2-40B4-BE49-F238E27FC236}">
                <a16:creationId xmlns:a16="http://schemas.microsoft.com/office/drawing/2014/main" id="{B517E8F6-F55D-4C75-BB49-1EFE5BB68D9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35044" y="3994689"/>
            <a:ext cx="246220" cy="246220"/>
          </a:xfrm>
          <a:prstGeom prst="rect">
            <a:avLst/>
          </a:prstGeom>
        </p:spPr>
      </p:pic>
      <p:sp>
        <p:nvSpPr>
          <p:cNvPr id="193" name="CuadroTexto 192">
            <a:extLst>
              <a:ext uri="{FF2B5EF4-FFF2-40B4-BE49-F238E27FC236}">
                <a16:creationId xmlns:a16="http://schemas.microsoft.com/office/drawing/2014/main" id="{90A99869-1F0C-4671-87A5-3D9A6B804812}"/>
              </a:ext>
            </a:extLst>
          </p:cNvPr>
          <p:cNvSpPr txBox="1"/>
          <p:nvPr/>
        </p:nvSpPr>
        <p:spPr>
          <a:xfrm>
            <a:off x="8204311" y="4287627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/TG</a:t>
            </a:r>
          </a:p>
        </p:txBody>
      </p:sp>
      <p:pic>
        <p:nvPicPr>
          <p:cNvPr id="194" name="Gráfico 193" descr="Abrir carpeta">
            <a:extLst>
              <a:ext uri="{FF2B5EF4-FFF2-40B4-BE49-F238E27FC236}">
                <a16:creationId xmlns:a16="http://schemas.microsoft.com/office/drawing/2014/main" id="{F514A132-F9D9-4E0D-9CC7-B1A48FB1ACC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35044" y="4287527"/>
            <a:ext cx="246220" cy="246220"/>
          </a:xfrm>
          <a:prstGeom prst="rect">
            <a:avLst/>
          </a:prstGeom>
        </p:spPr>
      </p:pic>
      <p:sp>
        <p:nvSpPr>
          <p:cNvPr id="195" name="CuadroTexto 194">
            <a:extLst>
              <a:ext uri="{FF2B5EF4-FFF2-40B4-BE49-F238E27FC236}">
                <a16:creationId xmlns:a16="http://schemas.microsoft.com/office/drawing/2014/main" id="{F50D05B1-236C-436D-85BC-F788EC9D8E28}"/>
              </a:ext>
            </a:extLst>
          </p:cNvPr>
          <p:cNvSpPr txBox="1"/>
          <p:nvPr/>
        </p:nvSpPr>
        <p:spPr>
          <a:xfrm>
            <a:off x="8869894" y="2821050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/TS</a:t>
            </a:r>
          </a:p>
        </p:txBody>
      </p:sp>
      <p:pic>
        <p:nvPicPr>
          <p:cNvPr id="196" name="Gráfico 195" descr="Abrir carpeta">
            <a:extLst>
              <a:ext uri="{FF2B5EF4-FFF2-40B4-BE49-F238E27FC236}">
                <a16:creationId xmlns:a16="http://schemas.microsoft.com/office/drawing/2014/main" id="{8673BE6A-4664-4589-99CD-AECA601D566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00627" y="2820950"/>
            <a:ext cx="246220" cy="246220"/>
          </a:xfrm>
          <a:prstGeom prst="rect">
            <a:avLst/>
          </a:prstGeom>
        </p:spPr>
      </p:pic>
      <p:sp>
        <p:nvSpPr>
          <p:cNvPr id="197" name="CuadroTexto 196">
            <a:extLst>
              <a:ext uri="{FF2B5EF4-FFF2-40B4-BE49-F238E27FC236}">
                <a16:creationId xmlns:a16="http://schemas.microsoft.com/office/drawing/2014/main" id="{66ACD8D4-C65E-4C62-80C4-5283F3D00DD1}"/>
              </a:ext>
            </a:extLst>
          </p:cNvPr>
          <p:cNvSpPr txBox="1"/>
          <p:nvPr/>
        </p:nvSpPr>
        <p:spPr>
          <a:xfrm>
            <a:off x="8869894" y="3113611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/XB</a:t>
            </a:r>
          </a:p>
        </p:txBody>
      </p:sp>
      <p:pic>
        <p:nvPicPr>
          <p:cNvPr id="198" name="Gráfico 197" descr="Abrir carpeta">
            <a:extLst>
              <a:ext uri="{FF2B5EF4-FFF2-40B4-BE49-F238E27FC236}">
                <a16:creationId xmlns:a16="http://schemas.microsoft.com/office/drawing/2014/main" id="{67B6A20D-754B-4940-AD9E-916B3312454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00627" y="3113511"/>
            <a:ext cx="246220" cy="246220"/>
          </a:xfrm>
          <a:prstGeom prst="rect">
            <a:avLst/>
          </a:prstGeom>
        </p:spPr>
      </p:pic>
      <p:sp>
        <p:nvSpPr>
          <p:cNvPr id="199" name="CuadroTexto 198">
            <a:extLst>
              <a:ext uri="{FF2B5EF4-FFF2-40B4-BE49-F238E27FC236}">
                <a16:creationId xmlns:a16="http://schemas.microsoft.com/office/drawing/2014/main" id="{CC1D2C9E-2CEF-4458-9831-E65581E15728}"/>
              </a:ext>
            </a:extLst>
          </p:cNvPr>
          <p:cNvSpPr txBox="1"/>
          <p:nvPr/>
        </p:nvSpPr>
        <p:spPr>
          <a:xfrm>
            <a:off x="8869894" y="3406449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/ML</a:t>
            </a:r>
          </a:p>
        </p:txBody>
      </p:sp>
      <p:pic>
        <p:nvPicPr>
          <p:cNvPr id="200" name="Gráfico 199" descr="Abrir carpeta">
            <a:extLst>
              <a:ext uri="{FF2B5EF4-FFF2-40B4-BE49-F238E27FC236}">
                <a16:creationId xmlns:a16="http://schemas.microsoft.com/office/drawing/2014/main" id="{331B7CD5-31BE-4A02-819E-377427634D8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00627" y="3406349"/>
            <a:ext cx="246220" cy="246220"/>
          </a:xfrm>
          <a:prstGeom prst="rect">
            <a:avLst/>
          </a:prstGeom>
        </p:spPr>
      </p:pic>
      <p:sp>
        <p:nvSpPr>
          <p:cNvPr id="201" name="CuadroTexto 200">
            <a:extLst>
              <a:ext uri="{FF2B5EF4-FFF2-40B4-BE49-F238E27FC236}">
                <a16:creationId xmlns:a16="http://schemas.microsoft.com/office/drawing/2014/main" id="{E943B43B-D107-40F6-8EC9-5046230811F2}"/>
              </a:ext>
            </a:extLst>
          </p:cNvPr>
          <p:cNvSpPr txBox="1"/>
          <p:nvPr/>
        </p:nvSpPr>
        <p:spPr>
          <a:xfrm>
            <a:off x="8866534" y="3691618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/SM</a:t>
            </a:r>
          </a:p>
        </p:txBody>
      </p:sp>
      <p:pic>
        <p:nvPicPr>
          <p:cNvPr id="202" name="Gráfico 201" descr="Abrir carpeta">
            <a:extLst>
              <a:ext uri="{FF2B5EF4-FFF2-40B4-BE49-F238E27FC236}">
                <a16:creationId xmlns:a16="http://schemas.microsoft.com/office/drawing/2014/main" id="{716C08F9-E4C5-4939-9DCB-2C161D13864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97267" y="3691518"/>
            <a:ext cx="246220" cy="246220"/>
          </a:xfrm>
          <a:prstGeom prst="rect">
            <a:avLst/>
          </a:prstGeom>
        </p:spPr>
      </p:pic>
      <p:sp>
        <p:nvSpPr>
          <p:cNvPr id="203" name="CuadroTexto 202">
            <a:extLst>
              <a:ext uri="{FF2B5EF4-FFF2-40B4-BE49-F238E27FC236}">
                <a16:creationId xmlns:a16="http://schemas.microsoft.com/office/drawing/2014/main" id="{6651380E-871E-4BE8-83B9-FFEA0AF9D767}"/>
              </a:ext>
            </a:extLst>
          </p:cNvPr>
          <p:cNvSpPr txBox="1"/>
          <p:nvPr/>
        </p:nvSpPr>
        <p:spPr>
          <a:xfrm>
            <a:off x="8866534" y="3984179"/>
            <a:ext cx="623284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/XX</a:t>
            </a:r>
          </a:p>
        </p:txBody>
      </p:sp>
      <p:pic>
        <p:nvPicPr>
          <p:cNvPr id="204" name="Gráfico 203" descr="Abrir carpeta">
            <a:extLst>
              <a:ext uri="{FF2B5EF4-FFF2-40B4-BE49-F238E27FC236}">
                <a16:creationId xmlns:a16="http://schemas.microsoft.com/office/drawing/2014/main" id="{B736BA46-C1A1-4376-BB2B-4893BA93086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97267" y="3984079"/>
            <a:ext cx="246220" cy="246220"/>
          </a:xfrm>
          <a:prstGeom prst="rect">
            <a:avLst/>
          </a:prstGeom>
        </p:spPr>
      </p:pic>
      <p:grpSp>
        <p:nvGrpSpPr>
          <p:cNvPr id="205" name="Grupo 204">
            <a:extLst>
              <a:ext uri="{FF2B5EF4-FFF2-40B4-BE49-F238E27FC236}">
                <a16:creationId xmlns:a16="http://schemas.microsoft.com/office/drawing/2014/main" id="{2134C75A-553B-4F00-8CD8-F9867D7AD127}"/>
              </a:ext>
            </a:extLst>
          </p:cNvPr>
          <p:cNvGrpSpPr/>
          <p:nvPr/>
        </p:nvGrpSpPr>
        <p:grpSpPr>
          <a:xfrm>
            <a:off x="966349" y="4001849"/>
            <a:ext cx="2500777" cy="784830"/>
            <a:chOff x="8100026" y="1429407"/>
            <a:chExt cx="2500777" cy="784830"/>
          </a:xfrm>
        </p:grpSpPr>
        <p:sp>
          <p:nvSpPr>
            <p:cNvPr id="206" name="CuadroTexto 205">
              <a:extLst>
                <a:ext uri="{FF2B5EF4-FFF2-40B4-BE49-F238E27FC236}">
                  <a16:creationId xmlns:a16="http://schemas.microsoft.com/office/drawing/2014/main" id="{25D157D8-8AE6-44CA-9F94-0001F2E1379D}"/>
                </a:ext>
              </a:extLst>
            </p:cNvPr>
            <p:cNvSpPr txBox="1"/>
            <p:nvPr/>
          </p:nvSpPr>
          <p:spPr>
            <a:xfrm>
              <a:off x="8100026" y="1429407"/>
              <a:ext cx="250077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5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Old </a:t>
              </a:r>
              <a:r>
                <a:rPr lang="es-ES" sz="1500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subfolders</a:t>
              </a:r>
              <a:r>
                <a:rPr lang="es-ES" sz="15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s-ES" sz="1500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were</a:t>
              </a:r>
              <a:r>
                <a:rPr lang="es-ES" sz="15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s-ES" sz="1500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not</a:t>
              </a:r>
              <a:r>
                <a:rPr lang="es-ES" sz="15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s-ES" sz="1500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clear</a:t>
              </a:r>
              <a:endParaRPr lang="es-ES" sz="15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endParaRPr lang="es-ES" sz="1500" dirty="0">
                <a:solidFill>
                  <a:srgbClr val="404040"/>
                </a:solidFill>
                <a:latin typeface="+mj-lt"/>
              </a:endParaRPr>
            </a:p>
            <a:p>
              <a:pPr algn="ctr"/>
              <a:r>
                <a:rPr lang="es-ES" sz="1500" b="1" dirty="0">
                  <a:solidFill>
                    <a:srgbClr val="404040"/>
                  </a:solidFill>
                  <a:latin typeface="+mj-lt"/>
                </a:rPr>
                <a:t>1 </a:t>
              </a:r>
              <a:r>
                <a:rPr lang="es-ES" sz="1500" b="1" dirty="0" err="1">
                  <a:solidFill>
                    <a:srgbClr val="404040"/>
                  </a:solidFill>
                  <a:latin typeface="+mj-lt"/>
                </a:rPr>
                <a:t>subfolder</a:t>
              </a:r>
              <a:r>
                <a:rPr lang="es-ES" sz="1500" b="1" dirty="0">
                  <a:solidFill>
                    <a:srgbClr val="404040"/>
                  </a:solidFill>
                  <a:latin typeface="+mj-lt"/>
                </a:rPr>
                <a:t> per data </a:t>
              </a:r>
              <a:r>
                <a:rPr lang="es-ES" sz="1500" b="1" dirty="0" err="1">
                  <a:solidFill>
                    <a:srgbClr val="404040"/>
                  </a:solidFill>
                  <a:latin typeface="+mj-lt"/>
                </a:rPr>
                <a:t>type</a:t>
              </a:r>
              <a:endParaRPr lang="en-US" b="1" dirty="0">
                <a:solidFill>
                  <a:srgbClr val="404040"/>
                </a:solidFill>
                <a:latin typeface="+mj-lt"/>
              </a:endParaRPr>
            </a:p>
          </p:txBody>
        </p:sp>
        <p:cxnSp>
          <p:nvCxnSpPr>
            <p:cNvPr id="207" name="Conector recto de flecha 206">
              <a:extLst>
                <a:ext uri="{FF2B5EF4-FFF2-40B4-BE49-F238E27FC236}">
                  <a16:creationId xmlns:a16="http://schemas.microsoft.com/office/drawing/2014/main" id="{1BEC706F-F217-4EA3-9CDC-02449E382912}"/>
                </a:ext>
              </a:extLst>
            </p:cNvPr>
            <p:cNvCxnSpPr>
              <a:cxnSpLocks/>
            </p:cNvCxnSpPr>
            <p:nvPr/>
          </p:nvCxnSpPr>
          <p:spPr>
            <a:xfrm>
              <a:off x="9343703" y="1723697"/>
              <a:ext cx="0" cy="252248"/>
            </a:xfrm>
            <a:prstGeom prst="straightConnector1">
              <a:avLst/>
            </a:prstGeom>
            <a:ln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8ABF632E-5083-4723-B30E-BD3B8C206A4B}"/>
              </a:ext>
            </a:extLst>
          </p:cNvPr>
          <p:cNvSpPr txBox="1"/>
          <p:nvPr/>
        </p:nvSpPr>
        <p:spPr>
          <a:xfrm>
            <a:off x="8497704" y="2466304"/>
            <a:ext cx="1737109" cy="24622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trike="sngStrike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myo_</a:t>
            </a:r>
            <a:r>
              <a:rPr lang="en-US" sz="1000" b="1" dirty="0">
                <a:latin typeface="+mj-lt"/>
              </a:rPr>
              <a:t>index_platform.txt</a:t>
            </a:r>
          </a:p>
        </p:txBody>
      </p:sp>
      <p:pic>
        <p:nvPicPr>
          <p:cNvPr id="210" name="Gráfico 209" descr="Documento">
            <a:extLst>
              <a:ext uri="{FF2B5EF4-FFF2-40B4-BE49-F238E27FC236}">
                <a16:creationId xmlns:a16="http://schemas.microsoft.com/office/drawing/2014/main" id="{2AC1662B-0542-456E-841D-DD8718BE3BC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50257" y="2466304"/>
            <a:ext cx="246221" cy="246221"/>
          </a:xfrm>
          <a:prstGeom prst="rect">
            <a:avLst/>
          </a:prstGeom>
        </p:spPr>
      </p:pic>
      <p:sp>
        <p:nvSpPr>
          <p:cNvPr id="211" name="CuadroTexto 210">
            <a:extLst>
              <a:ext uri="{FF2B5EF4-FFF2-40B4-BE49-F238E27FC236}">
                <a16:creationId xmlns:a16="http://schemas.microsoft.com/office/drawing/2014/main" id="{A72C134C-1EA7-4620-B5EC-74B9A699B50F}"/>
              </a:ext>
            </a:extLst>
          </p:cNvPr>
          <p:cNvSpPr txBox="1"/>
          <p:nvPr/>
        </p:nvSpPr>
        <p:spPr>
          <a:xfrm>
            <a:off x="9851151" y="2842801"/>
            <a:ext cx="2059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myo</a:t>
            </a:r>
            <a:r>
              <a:rPr lang="es-ES" sz="15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s-ES" sz="15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is</a:t>
            </a:r>
            <a:r>
              <a:rPr lang="es-ES" sz="15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s-ES" sz="15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an</a:t>
            </a:r>
            <a:r>
              <a:rPr lang="es-ES" sz="15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s-ES" sz="15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old</a:t>
            </a:r>
            <a:r>
              <a:rPr lang="es-ES" sz="15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s-ES" sz="15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reference</a:t>
            </a:r>
            <a:r>
              <a:rPr lang="es-ES" sz="15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s-ES" sz="15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to</a:t>
            </a:r>
            <a:r>
              <a:rPr lang="es-ES" sz="15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s-ES" sz="15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MyOcean</a:t>
            </a:r>
            <a:r>
              <a:rPr lang="es-ES" sz="15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s-ES" sz="15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project</a:t>
            </a:r>
            <a:endParaRPr lang="en-US" b="1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212" name="CuadroTexto 211">
            <a:extLst>
              <a:ext uri="{FF2B5EF4-FFF2-40B4-BE49-F238E27FC236}">
                <a16:creationId xmlns:a16="http://schemas.microsoft.com/office/drawing/2014/main" id="{7E2DE1A6-3574-4DC5-8D53-991651AAB697}"/>
              </a:ext>
            </a:extLst>
          </p:cNvPr>
          <p:cNvSpPr txBox="1"/>
          <p:nvPr/>
        </p:nvSpPr>
        <p:spPr>
          <a:xfrm>
            <a:off x="1191788" y="5475745"/>
            <a:ext cx="9806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293894"/>
                </a:solidFill>
                <a:latin typeface="+mj-lt"/>
              </a:rPr>
              <a:t>New NRT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product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structure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,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implemented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from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July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2019</a:t>
            </a:r>
            <a:endParaRPr lang="en-US" sz="3200" dirty="0">
              <a:solidFill>
                <a:srgbClr val="29389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9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8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4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3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6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9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12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15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18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1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4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7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3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6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2" grpId="0" animBg="1"/>
      <p:bldP spid="42" grpId="1" animBg="1"/>
      <p:bldP spid="44" grpId="0" animBg="1"/>
      <p:bldP spid="44" grpId="1" animBg="1"/>
      <p:bldP spid="53" grpId="0" animBg="1"/>
      <p:bldP spid="53" grpId="1" animBg="1"/>
      <p:bldP spid="55" grpId="0" animBg="1"/>
      <p:bldP spid="55" grpId="1" animBg="1"/>
      <p:bldP spid="57" grpId="0" animBg="1"/>
      <p:bldP spid="57" grpId="1" animBg="1"/>
      <p:bldP spid="59" grpId="0" animBg="1"/>
      <p:bldP spid="59" grpId="1" animBg="1"/>
      <p:bldP spid="61" grpId="0" animBg="1"/>
      <p:bldP spid="61" grpId="1" animBg="1"/>
      <p:bldP spid="99" grpId="0" animBg="1"/>
      <p:bldP spid="137" grpId="0" animBg="1"/>
      <p:bldP spid="139" grpId="0" animBg="1"/>
      <p:bldP spid="141" grpId="0" animBg="1"/>
      <p:bldP spid="143" grpId="0" animBg="1"/>
      <p:bldP spid="145" grpId="0" animBg="1"/>
      <p:bldP spid="147" grpId="0" animBg="1"/>
      <p:bldP spid="149" grpId="0" animBg="1"/>
      <p:bldP spid="151" grpId="0" animBg="1"/>
      <p:bldP spid="153" grpId="0" animBg="1"/>
      <p:bldP spid="155" grpId="0" animBg="1"/>
      <p:bldP spid="157" grpId="0" animBg="1"/>
      <p:bldP spid="159" grpId="0" animBg="1"/>
      <p:bldP spid="161" grpId="0" animBg="1"/>
      <p:bldP spid="163" grpId="0" animBg="1"/>
      <p:bldP spid="165" grpId="0" animBg="1"/>
      <p:bldP spid="167" grpId="0" animBg="1"/>
      <p:bldP spid="171" grpId="0" animBg="1"/>
      <p:bldP spid="173" grpId="0" animBg="1"/>
      <p:bldP spid="175" grpId="0" animBg="1"/>
      <p:bldP spid="177" grpId="0" animBg="1"/>
      <p:bldP spid="179" grpId="0" animBg="1"/>
      <p:bldP spid="181" grpId="0" animBg="1"/>
      <p:bldP spid="183" grpId="0" animBg="1"/>
      <p:bldP spid="185" grpId="0" animBg="1"/>
      <p:bldP spid="187" grpId="0" animBg="1"/>
      <p:bldP spid="189" grpId="0" animBg="1"/>
      <p:bldP spid="191" grpId="0" animBg="1"/>
      <p:bldP spid="193" grpId="0" animBg="1"/>
      <p:bldP spid="195" grpId="0" animBg="1"/>
      <p:bldP spid="197" grpId="0" animBg="1"/>
      <p:bldP spid="199" grpId="0" animBg="1"/>
      <p:bldP spid="201" grpId="0" animBg="1"/>
      <p:bldP spid="203" grpId="0" animBg="1"/>
      <p:bldP spid="209" grpId="0" animBg="1"/>
      <p:bldP spid="211" grpId="0"/>
      <p:bldP spid="2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23DA7D-DDC7-4697-A85E-7D2F45B165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6" name="Marcador de texto 25">
            <a:extLst>
              <a:ext uri="{FF2B5EF4-FFF2-40B4-BE49-F238E27FC236}">
                <a16:creationId xmlns:a16="http://schemas.microsoft.com/office/drawing/2014/main" id="{E29F2731-D224-409E-B0C9-0B10AD854DA6}"/>
              </a:ext>
            </a:extLst>
          </p:cNvPr>
          <p:cNvSpPr txBox="1">
            <a:spLocks/>
          </p:cNvSpPr>
          <p:nvPr/>
        </p:nvSpPr>
        <p:spPr>
          <a:xfrm>
            <a:off x="574675" y="539529"/>
            <a:ext cx="1625600" cy="1521733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0" dirty="0">
                <a:solidFill>
                  <a:srgbClr val="404040"/>
                </a:solidFill>
                <a:latin typeface="Arial Black" panose="020B0A04020102020204" pitchFamily="34" charset="0"/>
                <a:cs typeface="Consolas" panose="020B0609020204030204" pitchFamily="49" charset="0"/>
              </a:rPr>
              <a:t>“</a:t>
            </a:r>
          </a:p>
        </p:txBody>
      </p:sp>
      <p:sp>
        <p:nvSpPr>
          <p:cNvPr id="7" name="Marcador de texto 19">
            <a:extLst>
              <a:ext uri="{FF2B5EF4-FFF2-40B4-BE49-F238E27FC236}">
                <a16:creationId xmlns:a16="http://schemas.microsoft.com/office/drawing/2014/main" id="{B7277EE7-9C2E-484C-92E1-42241EFFE5C6}"/>
              </a:ext>
            </a:extLst>
          </p:cNvPr>
          <p:cNvSpPr txBox="1">
            <a:spLocks/>
          </p:cNvSpPr>
          <p:nvPr/>
        </p:nvSpPr>
        <p:spPr>
          <a:xfrm>
            <a:off x="2200275" y="819615"/>
            <a:ext cx="9417050" cy="3171359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i="1" dirty="0">
                <a:solidFill>
                  <a:srgbClr val="404040"/>
                </a:solidFill>
                <a:latin typeface="+mj-lt"/>
              </a:rPr>
              <a:t>Without sufficient </a:t>
            </a:r>
            <a:r>
              <a:rPr lang="en-US" sz="3000" b="1" i="1" dirty="0">
                <a:solidFill>
                  <a:srgbClr val="404040"/>
                </a:solidFill>
                <a:latin typeface="+mj-lt"/>
              </a:rPr>
              <a:t>observations</a:t>
            </a:r>
            <a:r>
              <a:rPr lang="en-US" sz="3000" i="1" dirty="0">
                <a:solidFill>
                  <a:srgbClr val="404040"/>
                </a:solidFill>
                <a:latin typeface="+mj-lt"/>
              </a:rPr>
              <a:t>, </a:t>
            </a:r>
            <a:r>
              <a:rPr lang="en-US" sz="3000" b="1" i="1" dirty="0">
                <a:solidFill>
                  <a:srgbClr val="404040"/>
                </a:solidFill>
                <a:latin typeface="+mj-lt"/>
              </a:rPr>
              <a:t>useful prediction</a:t>
            </a:r>
            <a:r>
              <a:rPr lang="en-US" sz="3000" i="1" dirty="0">
                <a:solidFill>
                  <a:srgbClr val="404040"/>
                </a:solidFill>
                <a:latin typeface="+mj-lt"/>
              </a:rPr>
              <a:t> will likely never be possible. Models will evolve and improve, but, without data, will be untestable, and observations not taken today are lost forever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 algn="r">
              <a:buNone/>
            </a:pPr>
            <a:endParaRPr lang="en-US" sz="2500" b="1" dirty="0">
              <a:solidFill>
                <a:srgbClr val="F7F3F7"/>
              </a:solidFill>
              <a:latin typeface="+mj-lt"/>
            </a:endParaRPr>
          </a:p>
          <a:p>
            <a:pPr marL="0" indent="0" algn="r">
              <a:buNone/>
            </a:pPr>
            <a:r>
              <a:rPr lang="en-US" sz="2500" b="1" dirty="0">
                <a:solidFill>
                  <a:srgbClr val="F7F3F7"/>
                </a:solidFill>
                <a:latin typeface="+mj-lt"/>
              </a:rPr>
              <a:t>C. Wunsch et al. (2010) PNAS </a:t>
            </a:r>
            <a:endParaRPr lang="es-ES" sz="2500" b="1" dirty="0">
              <a:solidFill>
                <a:srgbClr val="F7F3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8889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n de cmems in situ tac">
            <a:extLst>
              <a:ext uri="{FF2B5EF4-FFF2-40B4-BE49-F238E27FC236}">
                <a16:creationId xmlns:a16="http://schemas.microsoft.com/office/drawing/2014/main" id="{3855F8AD-5E3D-4E03-80F5-F2830F46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E9D311B-FE15-4D53-AC08-491F392F3131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66B17D-0B0B-4BB9-8890-04C22C24B68C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DBD07AE-634E-4097-B413-67F9B61F5B1C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B31021A-AF2D-4FB9-9807-1A556B864BED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4. Products Description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Folders structure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5" name="Marcador de pie de página 3">
            <a:extLst>
              <a:ext uri="{FF2B5EF4-FFF2-40B4-BE49-F238E27FC236}">
                <a16:creationId xmlns:a16="http://schemas.microsoft.com/office/drawing/2014/main" id="{049D934C-A412-4A51-9490-CCBE90F9F113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EBDCDB3-1950-41BF-B086-746478B8486C}"/>
              </a:ext>
            </a:extLst>
          </p:cNvPr>
          <p:cNvSpPr txBox="1"/>
          <p:nvPr/>
        </p:nvSpPr>
        <p:spPr>
          <a:xfrm>
            <a:off x="3965624" y="1842215"/>
            <a:ext cx="4362090" cy="307777"/>
          </a:xfrm>
          <a:prstGeom prst="rect">
            <a:avLst/>
          </a:prstGeom>
          <a:noFill/>
          <a:ln w="19050">
            <a:solidFill>
              <a:srgbClr val="293894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+mj-lt"/>
              </a:rPr>
              <a:t>/Core/</a:t>
            </a:r>
            <a:r>
              <a:rPr lang="en-US" sz="1400" b="1" dirty="0">
                <a:latin typeface="+mj-lt"/>
              </a:rPr>
              <a:t>INSITU_IBI_TS_REP_OBSERVATIONS_013_040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F0F62FB-EF59-429B-AB1E-0D43FFDE9ADD}"/>
              </a:ext>
            </a:extLst>
          </p:cNvPr>
          <p:cNvSpPr txBox="1"/>
          <p:nvPr/>
        </p:nvSpPr>
        <p:spPr>
          <a:xfrm>
            <a:off x="5992623" y="2473103"/>
            <a:ext cx="849641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/history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A895BF7-B6CB-4151-AA69-A0E30663182E}"/>
              </a:ext>
            </a:extLst>
          </p:cNvPr>
          <p:cNvSpPr txBox="1"/>
          <p:nvPr/>
        </p:nvSpPr>
        <p:spPr>
          <a:xfrm>
            <a:off x="4478304" y="2475662"/>
            <a:ext cx="1393937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index_history.txt</a:t>
            </a:r>
          </a:p>
        </p:txBody>
      </p:sp>
      <p:pic>
        <p:nvPicPr>
          <p:cNvPr id="29" name="Gráfico 28" descr="Documento">
            <a:extLst>
              <a:ext uri="{FF2B5EF4-FFF2-40B4-BE49-F238E27FC236}">
                <a16:creationId xmlns:a16="http://schemas.microsoft.com/office/drawing/2014/main" id="{F1D28BBA-FBBE-4004-A05D-22620A9D7F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5806" y="2470235"/>
            <a:ext cx="246221" cy="246221"/>
          </a:xfrm>
          <a:prstGeom prst="rect">
            <a:avLst/>
          </a:prstGeom>
        </p:spPr>
      </p:pic>
      <p:pic>
        <p:nvPicPr>
          <p:cNvPr id="30" name="Gráfico 29" descr="Abrir carpeta">
            <a:extLst>
              <a:ext uri="{FF2B5EF4-FFF2-40B4-BE49-F238E27FC236}">
                <a16:creationId xmlns:a16="http://schemas.microsoft.com/office/drawing/2014/main" id="{ABC29B2E-9F59-4D24-823A-9A0E3490A79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5520" y="2473003"/>
            <a:ext cx="246220" cy="246220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3ACFADF-9537-4916-A12A-EF2560A1B8A3}"/>
              </a:ext>
            </a:extLst>
          </p:cNvPr>
          <p:cNvSpPr txBox="1"/>
          <p:nvPr/>
        </p:nvSpPr>
        <p:spPr>
          <a:xfrm>
            <a:off x="7160713" y="2470235"/>
            <a:ext cx="701565" cy="246221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/DNT</a:t>
            </a:r>
          </a:p>
        </p:txBody>
      </p:sp>
      <p:pic>
        <p:nvPicPr>
          <p:cNvPr id="34" name="Gráfico 33" descr="Abrir carpeta">
            <a:extLst>
              <a:ext uri="{FF2B5EF4-FFF2-40B4-BE49-F238E27FC236}">
                <a16:creationId xmlns:a16="http://schemas.microsoft.com/office/drawing/2014/main" id="{AC8E9BEF-FA64-4B28-9A73-3D13F13F12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5534" y="2470236"/>
            <a:ext cx="246220" cy="246220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4CB0369D-33DC-4F78-BD19-D62FC1F56D0F}"/>
              </a:ext>
            </a:extLst>
          </p:cNvPr>
          <p:cNvSpPr txBox="1"/>
          <p:nvPr/>
        </p:nvSpPr>
        <p:spPr>
          <a:xfrm>
            <a:off x="6037582" y="3005503"/>
            <a:ext cx="791060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/drifter</a:t>
            </a:r>
          </a:p>
        </p:txBody>
      </p:sp>
      <p:pic>
        <p:nvPicPr>
          <p:cNvPr id="54" name="Gráfico 53" descr="Abrir carpeta">
            <a:extLst>
              <a:ext uri="{FF2B5EF4-FFF2-40B4-BE49-F238E27FC236}">
                <a16:creationId xmlns:a16="http://schemas.microsoft.com/office/drawing/2014/main" id="{CA02D0BB-2482-4BEC-9A1F-21A4488EC49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989" y="3005403"/>
            <a:ext cx="246220" cy="246220"/>
          </a:xfrm>
          <a:prstGeom prst="rect">
            <a:avLst/>
          </a:prstGeom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19693E69-5887-4842-8988-8551682CC40D}"/>
              </a:ext>
            </a:extLst>
          </p:cNvPr>
          <p:cNvSpPr txBox="1"/>
          <p:nvPr/>
        </p:nvSpPr>
        <p:spPr>
          <a:xfrm>
            <a:off x="6151459" y="3277304"/>
            <a:ext cx="791060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/etc</a:t>
            </a:r>
          </a:p>
        </p:txBody>
      </p:sp>
      <p:pic>
        <p:nvPicPr>
          <p:cNvPr id="56" name="Gráfico 55" descr="Abrir carpeta">
            <a:extLst>
              <a:ext uri="{FF2B5EF4-FFF2-40B4-BE49-F238E27FC236}">
                <a16:creationId xmlns:a16="http://schemas.microsoft.com/office/drawing/2014/main" id="{3A0DED8C-DDBE-4383-B2E1-4C7E9B88BA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0866" y="3277204"/>
            <a:ext cx="246220" cy="246220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3AAD8647-5265-4F3B-ACF6-B1C1323282FF}"/>
              </a:ext>
            </a:extLst>
          </p:cNvPr>
          <p:cNvSpPr txBox="1"/>
          <p:nvPr/>
        </p:nvSpPr>
        <p:spPr>
          <a:xfrm>
            <a:off x="6265335" y="3548904"/>
            <a:ext cx="916845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/mooring</a:t>
            </a:r>
          </a:p>
        </p:txBody>
      </p:sp>
      <p:pic>
        <p:nvPicPr>
          <p:cNvPr id="58" name="Gráfico 57" descr="Abrir carpeta">
            <a:extLst>
              <a:ext uri="{FF2B5EF4-FFF2-40B4-BE49-F238E27FC236}">
                <a16:creationId xmlns:a16="http://schemas.microsoft.com/office/drawing/2014/main" id="{4B1FCAD5-5665-464C-8FB3-243CFF92563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0290" y="3548803"/>
            <a:ext cx="246220" cy="246220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2E6DD5AF-0D57-41E9-8316-5B0AC046042A}"/>
              </a:ext>
            </a:extLst>
          </p:cNvPr>
          <p:cNvSpPr txBox="1"/>
          <p:nvPr/>
        </p:nvSpPr>
        <p:spPr>
          <a:xfrm>
            <a:off x="6379213" y="3815659"/>
            <a:ext cx="1164206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/profiler-glider</a:t>
            </a:r>
          </a:p>
        </p:txBody>
      </p:sp>
      <p:pic>
        <p:nvPicPr>
          <p:cNvPr id="60" name="Gráfico 59" descr="Abrir carpeta">
            <a:extLst>
              <a:ext uri="{FF2B5EF4-FFF2-40B4-BE49-F238E27FC236}">
                <a16:creationId xmlns:a16="http://schemas.microsoft.com/office/drawing/2014/main" id="{E629C65F-F74D-4B1A-831E-2B638409FA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7198" y="3812727"/>
            <a:ext cx="246220" cy="246220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34B711FA-EA58-4E2E-BB4C-70156CF77989}"/>
              </a:ext>
            </a:extLst>
          </p:cNvPr>
          <p:cNvSpPr txBox="1"/>
          <p:nvPr/>
        </p:nvSpPr>
        <p:spPr>
          <a:xfrm>
            <a:off x="6484760" y="4087487"/>
            <a:ext cx="791060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/vessel</a:t>
            </a:r>
          </a:p>
        </p:txBody>
      </p:sp>
      <p:pic>
        <p:nvPicPr>
          <p:cNvPr id="62" name="Gráfico 61" descr="Abrir carpeta">
            <a:extLst>
              <a:ext uri="{FF2B5EF4-FFF2-40B4-BE49-F238E27FC236}">
                <a16:creationId xmlns:a16="http://schemas.microsoft.com/office/drawing/2014/main" id="{FB6CFCB2-BC20-4C05-98D8-4CFEA2AEEE1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4167" y="4087387"/>
            <a:ext cx="246220" cy="246220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E1F1CC98-54A0-484D-89FF-00F67B8484B7}"/>
              </a:ext>
            </a:extLst>
          </p:cNvPr>
          <p:cNvSpPr txBox="1"/>
          <p:nvPr/>
        </p:nvSpPr>
        <p:spPr>
          <a:xfrm>
            <a:off x="6480825" y="4638534"/>
            <a:ext cx="1350929" cy="2462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latin typeface="+mj-lt"/>
              </a:rPr>
              <a:t>One file / platform</a:t>
            </a:r>
          </a:p>
        </p:txBody>
      </p:sp>
      <p:pic>
        <p:nvPicPr>
          <p:cNvPr id="66" name="Gráfico 65" descr="Documento">
            <a:extLst>
              <a:ext uri="{FF2B5EF4-FFF2-40B4-BE49-F238E27FC236}">
                <a16:creationId xmlns:a16="http://schemas.microsoft.com/office/drawing/2014/main" id="{B2C96360-11EA-459B-B87E-337219B067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4124" y="4640566"/>
            <a:ext cx="246221" cy="246221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857FF55F-79D1-4A65-9DBE-0123E0291A98}"/>
              </a:ext>
            </a:extLst>
          </p:cNvPr>
          <p:cNvSpPr txBox="1"/>
          <p:nvPr/>
        </p:nvSpPr>
        <p:spPr>
          <a:xfrm>
            <a:off x="7636740" y="4731425"/>
            <a:ext cx="109519" cy="11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18000" rIns="0" bIns="0" rtlCol="0">
            <a:spAutoFit/>
          </a:bodyPr>
          <a:lstStyle/>
          <a:p>
            <a:r>
              <a:rPr lang="en-US" sz="600" b="1"/>
              <a:t> .nc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45B4681D-DF63-4DD0-8CC0-2192D90380AB}"/>
              </a:ext>
            </a:extLst>
          </p:cNvPr>
          <p:cNvSpPr txBox="1"/>
          <p:nvPr/>
        </p:nvSpPr>
        <p:spPr>
          <a:xfrm>
            <a:off x="6480825" y="4891295"/>
            <a:ext cx="1329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>
                <a:latin typeface="+mj-lt"/>
              </a:rPr>
              <a:t>*Since ever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83448F89-C0F8-4F3F-8FFE-BA0897A7C1C7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37E8ED28-7FCF-4A01-B825-2355E51F4D6A}"/>
              </a:ext>
            </a:extLst>
          </p:cNvPr>
          <p:cNvSpPr txBox="1"/>
          <p:nvPr/>
        </p:nvSpPr>
        <p:spPr>
          <a:xfrm>
            <a:off x="2445715" y="5508622"/>
            <a:ext cx="7300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293894"/>
                </a:solidFill>
                <a:latin typeface="+mj-lt"/>
              </a:rPr>
              <a:t>Regional TS REP </a:t>
            </a:r>
            <a:r>
              <a:rPr lang="en-US" sz="3200" dirty="0">
                <a:solidFill>
                  <a:srgbClr val="293894"/>
                </a:solidFill>
                <a:latin typeface="+mj-lt"/>
              </a:rPr>
              <a:t>products will disappear…</a:t>
            </a:r>
          </a:p>
        </p:txBody>
      </p:sp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45696E09-54B6-4642-83C5-7CEE4E7B0F74}"/>
              </a:ext>
            </a:extLst>
          </p:cNvPr>
          <p:cNvSpPr/>
          <p:nvPr/>
        </p:nvSpPr>
        <p:spPr>
          <a:xfrm>
            <a:off x="4564773" y="1440370"/>
            <a:ext cx="4192185" cy="3673667"/>
          </a:xfrm>
          <a:prstGeom prst="mathMultiply">
            <a:avLst>
              <a:gd name="adj1" fmla="val 6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n de cmems in situ tac">
            <a:extLst>
              <a:ext uri="{FF2B5EF4-FFF2-40B4-BE49-F238E27FC236}">
                <a16:creationId xmlns:a16="http://schemas.microsoft.com/office/drawing/2014/main" id="{3855F8AD-5E3D-4E03-80F5-F2830F46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E9D311B-FE15-4D53-AC08-491F392F3131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66B17D-0B0B-4BB9-8890-04C22C24B68C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DBD07AE-634E-4097-B413-67F9B61F5B1C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B31021A-AF2D-4FB9-9807-1A556B864BED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4. Products Description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Folders structure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5" name="Marcador de pie de página 3">
            <a:extLst>
              <a:ext uri="{FF2B5EF4-FFF2-40B4-BE49-F238E27FC236}">
                <a16:creationId xmlns:a16="http://schemas.microsoft.com/office/drawing/2014/main" id="{049D934C-A412-4A51-9490-CCBE90F9F113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EBDCDB3-1950-41BF-B086-746478B8486C}"/>
              </a:ext>
            </a:extLst>
          </p:cNvPr>
          <p:cNvSpPr txBox="1"/>
          <p:nvPr/>
        </p:nvSpPr>
        <p:spPr>
          <a:xfrm>
            <a:off x="4078356" y="1264144"/>
            <a:ext cx="4035287" cy="307777"/>
          </a:xfrm>
          <a:prstGeom prst="rect">
            <a:avLst/>
          </a:prstGeom>
          <a:noFill/>
          <a:ln w="19050">
            <a:solidFill>
              <a:srgbClr val="293894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+mj-lt"/>
              </a:rPr>
              <a:t>/Core/INSITU_IBI_NRT_OBSERVATIONS_013_033</a:t>
            </a:r>
            <a:endParaRPr lang="en-US" sz="1400" b="1" dirty="0">
              <a:latin typeface="+mj-lt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1A7F2E3-CFD8-4247-B7B2-1239E13C752A}"/>
              </a:ext>
            </a:extLst>
          </p:cNvPr>
          <p:cNvGrpSpPr/>
          <p:nvPr/>
        </p:nvGrpSpPr>
        <p:grpSpPr>
          <a:xfrm>
            <a:off x="10351982" y="2470235"/>
            <a:ext cx="701565" cy="246221"/>
            <a:chOff x="10351982" y="2470235"/>
            <a:chExt cx="701565" cy="246221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3ACFADF-9537-4916-A12A-EF2560A1B8A3}"/>
                </a:ext>
              </a:extLst>
            </p:cNvPr>
            <p:cNvSpPr txBox="1"/>
            <p:nvPr/>
          </p:nvSpPr>
          <p:spPr>
            <a:xfrm>
              <a:off x="10351982" y="2470235"/>
              <a:ext cx="701565" cy="246221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+mj-lt"/>
                </a:rPr>
                <a:t>/DNT</a:t>
              </a:r>
            </a:p>
          </p:txBody>
        </p:sp>
        <p:pic>
          <p:nvPicPr>
            <p:cNvPr id="34" name="Gráfico 33" descr="Abrir carpeta">
              <a:extLst>
                <a:ext uri="{FF2B5EF4-FFF2-40B4-BE49-F238E27FC236}">
                  <a16:creationId xmlns:a16="http://schemas.microsoft.com/office/drawing/2014/main" id="{AC8E9BEF-FA64-4B28-9A73-3D13F13F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76803" y="2470236"/>
              <a:ext cx="246220" cy="246220"/>
            </a:xfrm>
            <a:prstGeom prst="rect">
              <a:avLst/>
            </a:prstGeom>
          </p:spPr>
        </p:pic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5EF79665-CFAE-47A5-BB91-DB1E6677AB7D}"/>
              </a:ext>
            </a:extLst>
          </p:cNvPr>
          <p:cNvGrpSpPr/>
          <p:nvPr/>
        </p:nvGrpSpPr>
        <p:grpSpPr>
          <a:xfrm>
            <a:off x="4921832" y="1836788"/>
            <a:ext cx="2451681" cy="315031"/>
            <a:chOff x="6857599" y="1500434"/>
            <a:chExt cx="2451681" cy="307777"/>
          </a:xfrm>
        </p:grpSpPr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16C6E11F-E3DB-4D5A-AFDD-B60B2DB768BD}"/>
                </a:ext>
              </a:extLst>
            </p:cNvPr>
            <p:cNvSpPr txBox="1"/>
            <p:nvPr/>
          </p:nvSpPr>
          <p:spPr>
            <a:xfrm>
              <a:off x="6857599" y="1500434"/>
              <a:ext cx="2451681" cy="307777"/>
            </a:xfrm>
            <a:prstGeom prst="rect">
              <a:avLst/>
            </a:prstGeom>
            <a:noFill/>
            <a:ln w="19050">
              <a:solidFill>
                <a:srgbClr val="29389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latin typeface="+mj-lt"/>
                </a:rPr>
                <a:t>/ibi_multiparameter_nrt</a:t>
              </a:r>
              <a:endParaRPr lang="en-US" sz="1400" b="1" dirty="0">
                <a:latin typeface="+mj-lt"/>
              </a:endParaRPr>
            </a:p>
          </p:txBody>
        </p:sp>
        <p:pic>
          <p:nvPicPr>
            <p:cNvPr id="91" name="Gráfico 90" descr="Abrir carpeta">
              <a:extLst>
                <a:ext uri="{FF2B5EF4-FFF2-40B4-BE49-F238E27FC236}">
                  <a16:creationId xmlns:a16="http://schemas.microsoft.com/office/drawing/2014/main" id="{5DF40871-0DA8-4578-B479-DA11A4F2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19153" y="1555848"/>
              <a:ext cx="246220" cy="246220"/>
            </a:xfrm>
            <a:prstGeom prst="rect">
              <a:avLst/>
            </a:prstGeom>
          </p:spPr>
        </p:pic>
      </p:grpSp>
      <p:sp>
        <p:nvSpPr>
          <p:cNvPr id="98" name="Rectángulo 97">
            <a:extLst>
              <a:ext uri="{FF2B5EF4-FFF2-40B4-BE49-F238E27FC236}">
                <a16:creationId xmlns:a16="http://schemas.microsoft.com/office/drawing/2014/main" id="{DD5CEB0F-B26C-42F9-83FC-E5229EAB6170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DBE5237-4BC6-41FC-959F-A0DFA7D298C3}"/>
              </a:ext>
            </a:extLst>
          </p:cNvPr>
          <p:cNvGrpSpPr/>
          <p:nvPr/>
        </p:nvGrpSpPr>
        <p:grpSpPr>
          <a:xfrm>
            <a:off x="1138452" y="2473273"/>
            <a:ext cx="1306766" cy="249119"/>
            <a:chOff x="1138452" y="2473273"/>
            <a:chExt cx="1306766" cy="249119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EBA23BE-C327-4E07-AD14-42CF3A47C8FC}"/>
                </a:ext>
              </a:extLst>
            </p:cNvPr>
            <p:cNvSpPr txBox="1"/>
            <p:nvPr/>
          </p:nvSpPr>
          <p:spPr>
            <a:xfrm>
              <a:off x="1138452" y="2473273"/>
              <a:ext cx="1306766" cy="24622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+mj-lt"/>
                </a:rPr>
                <a:t>index_latest.txt</a:t>
              </a:r>
            </a:p>
          </p:txBody>
        </p:sp>
        <p:pic>
          <p:nvPicPr>
            <p:cNvPr id="4" name="Gráfico 3" descr="Documento">
              <a:extLst>
                <a:ext uri="{FF2B5EF4-FFF2-40B4-BE49-F238E27FC236}">
                  <a16:creationId xmlns:a16="http://schemas.microsoft.com/office/drawing/2014/main" id="{F2AD1EFB-FD1B-418B-A05A-7256FA873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60623" y="2476171"/>
              <a:ext cx="246221" cy="246221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5E6E01D3-0821-4DAA-A280-F8B045E85143}"/>
              </a:ext>
            </a:extLst>
          </p:cNvPr>
          <p:cNvGrpSpPr/>
          <p:nvPr/>
        </p:nvGrpSpPr>
        <p:grpSpPr>
          <a:xfrm>
            <a:off x="2564290" y="2470235"/>
            <a:ext cx="6928888" cy="2813966"/>
            <a:chOff x="2564290" y="2470235"/>
            <a:chExt cx="6928888" cy="2813966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B0B966F-4F92-401D-8B02-F13EEB04D828}"/>
                </a:ext>
              </a:extLst>
            </p:cNvPr>
            <p:cNvSpPr txBox="1"/>
            <p:nvPr/>
          </p:nvSpPr>
          <p:spPr>
            <a:xfrm>
              <a:off x="2564291" y="2473272"/>
              <a:ext cx="722245" cy="24622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+mj-lt"/>
                </a:rPr>
                <a:t>/latest</a:t>
              </a:r>
            </a:p>
          </p:txBody>
        </p:sp>
        <p:pic>
          <p:nvPicPr>
            <p:cNvPr id="6" name="Gráfico 5" descr="Abrir carpeta">
              <a:extLst>
                <a:ext uri="{FF2B5EF4-FFF2-40B4-BE49-F238E27FC236}">
                  <a16:creationId xmlns:a16="http://schemas.microsoft.com/office/drawing/2014/main" id="{F81C3B95-C966-4AEB-A4C0-CDA456453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5805" y="2473172"/>
              <a:ext cx="246220" cy="246220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F3B8E61-4E16-4082-8576-864AC4620217}"/>
                </a:ext>
              </a:extLst>
            </p:cNvPr>
            <p:cNvSpPr txBox="1"/>
            <p:nvPr/>
          </p:nvSpPr>
          <p:spPr>
            <a:xfrm>
              <a:off x="4987861" y="2472763"/>
              <a:ext cx="916845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+mj-lt"/>
                </a:rPr>
                <a:t>/monthly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9A8A7B3D-14BD-4AE8-BF4C-70129904A3B3}"/>
                </a:ext>
              </a:extLst>
            </p:cNvPr>
            <p:cNvSpPr txBox="1"/>
            <p:nvPr/>
          </p:nvSpPr>
          <p:spPr>
            <a:xfrm>
              <a:off x="3402962" y="2472764"/>
              <a:ext cx="1461141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+mj-lt"/>
                </a:rPr>
                <a:t>index_monthly.txt</a:t>
              </a:r>
            </a:p>
          </p:txBody>
        </p:sp>
        <p:pic>
          <p:nvPicPr>
            <p:cNvPr id="23" name="Gráfico 22" descr="Documento">
              <a:extLst>
                <a:ext uri="{FF2B5EF4-FFF2-40B4-BE49-F238E27FC236}">
                  <a16:creationId xmlns:a16="http://schemas.microsoft.com/office/drawing/2014/main" id="{28C529E4-1D2A-4606-97DD-C3DFA746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54606" y="2475662"/>
              <a:ext cx="246221" cy="246221"/>
            </a:xfrm>
            <a:prstGeom prst="rect">
              <a:avLst/>
            </a:prstGeom>
          </p:spPr>
        </p:pic>
        <p:pic>
          <p:nvPicPr>
            <p:cNvPr id="26" name="Gráfico 25" descr="Abrir carpeta">
              <a:extLst>
                <a:ext uri="{FF2B5EF4-FFF2-40B4-BE49-F238E27FC236}">
                  <a16:creationId xmlns:a16="http://schemas.microsoft.com/office/drawing/2014/main" id="{F9A23966-D180-4BDE-AE19-BE4CC7BA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26070" y="2472663"/>
              <a:ext cx="246220" cy="246220"/>
            </a:xfrm>
            <a:prstGeom prst="rect">
              <a:avLst/>
            </a:prstGeom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DF0F62FB-EF59-429B-AB1E-0D43FFDE9ADD}"/>
                </a:ext>
              </a:extLst>
            </p:cNvPr>
            <p:cNvSpPr txBox="1"/>
            <p:nvPr/>
          </p:nvSpPr>
          <p:spPr>
            <a:xfrm>
              <a:off x="7527128" y="2473103"/>
              <a:ext cx="849641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+mj-lt"/>
                </a:rPr>
                <a:t>/history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8A895BF7-B6CB-4151-AA69-A0E30663182E}"/>
                </a:ext>
              </a:extLst>
            </p:cNvPr>
            <p:cNvSpPr txBox="1"/>
            <p:nvPr/>
          </p:nvSpPr>
          <p:spPr>
            <a:xfrm>
              <a:off x="6012809" y="2475662"/>
              <a:ext cx="1393937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index_history.txt</a:t>
              </a:r>
            </a:p>
          </p:txBody>
        </p:sp>
        <p:pic>
          <p:nvPicPr>
            <p:cNvPr id="29" name="Gráfico 28" descr="Documento">
              <a:extLst>
                <a:ext uri="{FF2B5EF4-FFF2-40B4-BE49-F238E27FC236}">
                  <a16:creationId xmlns:a16="http://schemas.microsoft.com/office/drawing/2014/main" id="{F1D28BBA-FBBE-4004-A05D-22620A9D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90311" y="2470235"/>
              <a:ext cx="246221" cy="246221"/>
            </a:xfrm>
            <a:prstGeom prst="rect">
              <a:avLst/>
            </a:prstGeom>
          </p:spPr>
        </p:pic>
        <p:pic>
          <p:nvPicPr>
            <p:cNvPr id="30" name="Gráfico 29" descr="Abrir carpeta">
              <a:extLst>
                <a:ext uri="{FF2B5EF4-FFF2-40B4-BE49-F238E27FC236}">
                  <a16:creationId xmlns:a16="http://schemas.microsoft.com/office/drawing/2014/main" id="{ABC29B2E-9F59-4D24-823A-9A0E3490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100025" y="2473003"/>
              <a:ext cx="246220" cy="246220"/>
            </a:xfrm>
            <a:prstGeom prst="rect">
              <a:avLst/>
            </a:prstGeom>
          </p:spPr>
        </p:pic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484C61E8-04A2-4355-8EDA-A4F1771B3FD5}"/>
                </a:ext>
              </a:extLst>
            </p:cNvPr>
            <p:cNvSpPr txBox="1"/>
            <p:nvPr/>
          </p:nvSpPr>
          <p:spPr>
            <a:xfrm>
              <a:off x="2564470" y="3047360"/>
              <a:ext cx="1676983" cy="40011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+mj-lt"/>
                </a:rPr>
                <a:t>One directory / day</a:t>
              </a:r>
            </a:p>
            <a:p>
              <a:r>
                <a:rPr lang="en-US" sz="1000" b="1">
                  <a:latin typeface="+mj-lt"/>
                </a:rPr>
                <a:t>One file / day / platform</a:t>
              </a:r>
            </a:p>
          </p:txBody>
        </p:sp>
        <p:pic>
          <p:nvPicPr>
            <p:cNvPr id="47" name="Gráfico 46" descr="Abrir carpeta">
              <a:extLst>
                <a:ext uri="{FF2B5EF4-FFF2-40B4-BE49-F238E27FC236}">
                  <a16:creationId xmlns:a16="http://schemas.microsoft.com/office/drawing/2014/main" id="{385BD97E-1C7D-4F40-9622-3A15BDDA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55760" y="3046851"/>
              <a:ext cx="246220" cy="246220"/>
            </a:xfrm>
            <a:prstGeom prst="rect">
              <a:avLst/>
            </a:prstGeom>
          </p:spPr>
        </p:pic>
        <p:pic>
          <p:nvPicPr>
            <p:cNvPr id="48" name="Gráfico 47" descr="Documento">
              <a:extLst>
                <a:ext uri="{FF2B5EF4-FFF2-40B4-BE49-F238E27FC236}">
                  <a16:creationId xmlns:a16="http://schemas.microsoft.com/office/drawing/2014/main" id="{7B7FD853-951E-43E7-9F07-2B997AEE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65624" y="3189664"/>
              <a:ext cx="246221" cy="246221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FFB9D48-EAF5-44D4-8661-2A0B6A7D3715}"/>
                </a:ext>
              </a:extLst>
            </p:cNvPr>
            <p:cNvSpPr txBox="1"/>
            <p:nvPr/>
          </p:nvSpPr>
          <p:spPr>
            <a:xfrm>
              <a:off x="4038240" y="3280523"/>
              <a:ext cx="109519" cy="110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18000" rIns="0" bIns="0" rtlCol="0">
              <a:spAutoFit/>
            </a:bodyPr>
            <a:lstStyle/>
            <a:p>
              <a:r>
                <a:rPr lang="en-US" sz="600" b="1"/>
                <a:t> .nc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EE92C6D3-D9B1-4351-937A-A344C41B9964}"/>
                </a:ext>
              </a:extLst>
            </p:cNvPr>
            <p:cNvSpPr txBox="1"/>
            <p:nvPr/>
          </p:nvSpPr>
          <p:spPr>
            <a:xfrm>
              <a:off x="5515156" y="4640945"/>
              <a:ext cx="1816004" cy="40011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+mj-lt"/>
                </a:rPr>
                <a:t>One directory / month</a:t>
              </a:r>
            </a:p>
            <a:p>
              <a:r>
                <a:rPr lang="en-US" sz="1000" b="1">
                  <a:latin typeface="+mj-lt"/>
                </a:rPr>
                <a:t>One file / month / platform</a:t>
              </a:r>
            </a:p>
          </p:txBody>
        </p:sp>
        <p:pic>
          <p:nvPicPr>
            <p:cNvPr id="49" name="Gráfico 48" descr="Abrir carpeta">
              <a:extLst>
                <a:ext uri="{FF2B5EF4-FFF2-40B4-BE49-F238E27FC236}">
                  <a16:creationId xmlns:a16="http://schemas.microsoft.com/office/drawing/2014/main" id="{338951A8-FFD7-46D8-9FF7-E259A09B9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28307" y="4638534"/>
              <a:ext cx="246220" cy="246220"/>
            </a:xfrm>
            <a:prstGeom prst="rect">
              <a:avLst/>
            </a:prstGeom>
          </p:spPr>
        </p:pic>
        <p:pic>
          <p:nvPicPr>
            <p:cNvPr id="51" name="Gráfico 50" descr="Documento">
              <a:extLst>
                <a:ext uri="{FF2B5EF4-FFF2-40B4-BE49-F238E27FC236}">
                  <a16:creationId xmlns:a16="http://schemas.microsoft.com/office/drawing/2014/main" id="{B3C5999D-EEB8-4F22-AD7C-C1E4E3D14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74527" y="4791758"/>
              <a:ext cx="246221" cy="246221"/>
            </a:xfrm>
            <a:prstGeom prst="rect">
              <a:avLst/>
            </a:prstGeom>
          </p:spPr>
        </p:pic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8E25B281-0B38-42C2-81B6-D0411A67392B}"/>
                </a:ext>
              </a:extLst>
            </p:cNvPr>
            <p:cNvSpPr txBox="1"/>
            <p:nvPr/>
          </p:nvSpPr>
          <p:spPr>
            <a:xfrm>
              <a:off x="7147143" y="4882617"/>
              <a:ext cx="109519" cy="110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18000" rIns="0" bIns="0" rtlCol="0">
              <a:spAutoFit/>
            </a:bodyPr>
            <a:lstStyle/>
            <a:p>
              <a:r>
                <a:rPr lang="en-US" sz="600" b="1"/>
                <a:t> .nc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E1F1CC98-54A0-484D-89FF-00F67B8484B7}"/>
                </a:ext>
              </a:extLst>
            </p:cNvPr>
            <p:cNvSpPr txBox="1"/>
            <p:nvPr/>
          </p:nvSpPr>
          <p:spPr>
            <a:xfrm>
              <a:off x="8015330" y="4638534"/>
              <a:ext cx="1350929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+mj-lt"/>
                </a:rPr>
                <a:t>One file / platform</a:t>
              </a:r>
            </a:p>
          </p:txBody>
        </p:sp>
        <p:pic>
          <p:nvPicPr>
            <p:cNvPr id="66" name="Gráfico 65" descr="Documento">
              <a:extLst>
                <a:ext uri="{FF2B5EF4-FFF2-40B4-BE49-F238E27FC236}">
                  <a16:creationId xmlns:a16="http://schemas.microsoft.com/office/drawing/2014/main" id="{B2C96360-11EA-459B-B87E-337219B0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8629" y="4640566"/>
              <a:ext cx="246221" cy="246221"/>
            </a:xfrm>
            <a:prstGeom prst="rect">
              <a:avLst/>
            </a:prstGeom>
          </p:spPr>
        </p:pic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857FF55F-79D1-4A65-9DBE-0123E0291A98}"/>
                </a:ext>
              </a:extLst>
            </p:cNvPr>
            <p:cNvSpPr txBox="1"/>
            <p:nvPr/>
          </p:nvSpPr>
          <p:spPr>
            <a:xfrm>
              <a:off x="9171245" y="4731425"/>
              <a:ext cx="109519" cy="110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18000" rIns="0" bIns="0" rtlCol="0">
              <a:spAutoFit/>
            </a:bodyPr>
            <a:lstStyle/>
            <a:p>
              <a:r>
                <a:rPr lang="en-US" sz="600" b="1"/>
                <a:t> .nc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DA728FF8-174D-4B84-9919-F628651112D0}"/>
                </a:ext>
              </a:extLst>
            </p:cNvPr>
            <p:cNvSpPr txBox="1"/>
            <p:nvPr/>
          </p:nvSpPr>
          <p:spPr>
            <a:xfrm>
              <a:off x="2564290" y="3447470"/>
              <a:ext cx="1703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i="1">
                  <a:latin typeface="+mj-lt"/>
                </a:rPr>
                <a:t>*Last 30 days</a:t>
              </a:r>
            </a:p>
          </p:txBody>
        </p: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842303D7-DE20-4861-9315-AFAE880025A6}"/>
                </a:ext>
              </a:extLst>
            </p:cNvPr>
            <p:cNvSpPr txBox="1"/>
            <p:nvPr/>
          </p:nvSpPr>
          <p:spPr>
            <a:xfrm>
              <a:off x="5515156" y="5037981"/>
              <a:ext cx="1805592" cy="246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i="1">
                  <a:latin typeface="+mj-lt"/>
                </a:rPr>
                <a:t>*Last 5 years</a:t>
              </a:r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45B4681D-DF63-4DD0-8CC0-2192D90380AB}"/>
                </a:ext>
              </a:extLst>
            </p:cNvPr>
            <p:cNvSpPr txBox="1"/>
            <p:nvPr/>
          </p:nvSpPr>
          <p:spPr>
            <a:xfrm>
              <a:off x="8015330" y="4891295"/>
              <a:ext cx="13295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i="1">
                  <a:latin typeface="+mj-lt"/>
                </a:rPr>
                <a:t>*Since ever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B8C07136-3F29-4D8F-B383-BE2E9A62DD78}"/>
                </a:ext>
              </a:extLst>
            </p:cNvPr>
            <p:cNvSpPr txBox="1"/>
            <p:nvPr/>
          </p:nvSpPr>
          <p:spPr>
            <a:xfrm>
              <a:off x="4715812" y="2828331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/PF</a:t>
              </a:r>
            </a:p>
          </p:txBody>
        </p:sp>
        <p:pic>
          <p:nvPicPr>
            <p:cNvPr id="100" name="Gráfico 99" descr="Abrir carpeta">
              <a:extLst>
                <a:ext uri="{FF2B5EF4-FFF2-40B4-BE49-F238E27FC236}">
                  <a16:creationId xmlns:a16="http://schemas.microsoft.com/office/drawing/2014/main" id="{B4799397-443E-4ADF-91D2-8F5F59C1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6545" y="2828231"/>
              <a:ext cx="246220" cy="246220"/>
            </a:xfrm>
            <a:prstGeom prst="rect">
              <a:avLst/>
            </a:prstGeom>
          </p:spPr>
        </p:pic>
        <p:sp>
          <p:nvSpPr>
            <p:cNvPr id="137" name="CuadroTexto 136">
              <a:extLst>
                <a:ext uri="{FF2B5EF4-FFF2-40B4-BE49-F238E27FC236}">
                  <a16:creationId xmlns:a16="http://schemas.microsoft.com/office/drawing/2014/main" id="{4BBACCA9-A1DE-4669-BDEE-8413E93F7161}"/>
                </a:ext>
              </a:extLst>
            </p:cNvPr>
            <p:cNvSpPr txBox="1"/>
            <p:nvPr/>
          </p:nvSpPr>
          <p:spPr>
            <a:xfrm>
              <a:off x="4715812" y="3120892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/GL</a:t>
              </a:r>
            </a:p>
          </p:txBody>
        </p:sp>
        <p:pic>
          <p:nvPicPr>
            <p:cNvPr id="138" name="Gráfico 137" descr="Abrir carpeta">
              <a:extLst>
                <a:ext uri="{FF2B5EF4-FFF2-40B4-BE49-F238E27FC236}">
                  <a16:creationId xmlns:a16="http://schemas.microsoft.com/office/drawing/2014/main" id="{47B4B3BE-127A-4CC6-ACDA-13E07C960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6545" y="3120792"/>
              <a:ext cx="246220" cy="246220"/>
            </a:xfrm>
            <a:prstGeom prst="rect">
              <a:avLst/>
            </a:prstGeom>
          </p:spPr>
        </p:pic>
        <p:sp>
          <p:nvSpPr>
            <p:cNvPr id="139" name="CuadroTexto 138">
              <a:extLst>
                <a:ext uri="{FF2B5EF4-FFF2-40B4-BE49-F238E27FC236}">
                  <a16:creationId xmlns:a16="http://schemas.microsoft.com/office/drawing/2014/main" id="{280E0E38-64EE-4885-A152-783B8B96B2A7}"/>
                </a:ext>
              </a:extLst>
            </p:cNvPr>
            <p:cNvSpPr txBox="1"/>
            <p:nvPr/>
          </p:nvSpPr>
          <p:spPr>
            <a:xfrm>
              <a:off x="4715812" y="3413730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/MO</a:t>
              </a:r>
            </a:p>
          </p:txBody>
        </p:sp>
        <p:pic>
          <p:nvPicPr>
            <p:cNvPr id="140" name="Gráfico 139" descr="Abrir carpeta">
              <a:extLst>
                <a:ext uri="{FF2B5EF4-FFF2-40B4-BE49-F238E27FC236}">
                  <a16:creationId xmlns:a16="http://schemas.microsoft.com/office/drawing/2014/main" id="{1AF82650-0B8A-41B9-AD55-1B1F7772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6545" y="3413630"/>
              <a:ext cx="246220" cy="246220"/>
            </a:xfrm>
            <a:prstGeom prst="rect">
              <a:avLst/>
            </a:prstGeom>
          </p:spPr>
        </p:pic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71106614-4A43-4E98-98B2-4F1E6CB093DF}"/>
                </a:ext>
              </a:extLst>
            </p:cNvPr>
            <p:cNvSpPr txBox="1"/>
            <p:nvPr/>
          </p:nvSpPr>
          <p:spPr>
            <a:xfrm>
              <a:off x="4715812" y="3702023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/RF</a:t>
              </a:r>
            </a:p>
          </p:txBody>
        </p:sp>
        <p:pic>
          <p:nvPicPr>
            <p:cNvPr id="142" name="Gráfico 141" descr="Abrir carpeta">
              <a:extLst>
                <a:ext uri="{FF2B5EF4-FFF2-40B4-BE49-F238E27FC236}">
                  <a16:creationId xmlns:a16="http://schemas.microsoft.com/office/drawing/2014/main" id="{09EAD61A-86D2-46C8-99E0-5EC5020A5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6545" y="3701923"/>
              <a:ext cx="246220" cy="246220"/>
            </a:xfrm>
            <a:prstGeom prst="rect">
              <a:avLst/>
            </a:prstGeom>
          </p:spPr>
        </p:pic>
        <p:sp>
          <p:nvSpPr>
            <p:cNvPr id="143" name="CuadroTexto 142">
              <a:extLst>
                <a:ext uri="{FF2B5EF4-FFF2-40B4-BE49-F238E27FC236}">
                  <a16:creationId xmlns:a16="http://schemas.microsoft.com/office/drawing/2014/main" id="{B99240C2-A639-4133-AD6C-D84A9C6C9E40}"/>
                </a:ext>
              </a:extLst>
            </p:cNvPr>
            <p:cNvSpPr txBox="1"/>
            <p:nvPr/>
          </p:nvSpPr>
          <p:spPr>
            <a:xfrm>
              <a:off x="4715812" y="3994584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/HF</a:t>
              </a:r>
            </a:p>
          </p:txBody>
        </p:sp>
        <p:pic>
          <p:nvPicPr>
            <p:cNvPr id="144" name="Gráfico 143" descr="Abrir carpeta">
              <a:extLst>
                <a:ext uri="{FF2B5EF4-FFF2-40B4-BE49-F238E27FC236}">
                  <a16:creationId xmlns:a16="http://schemas.microsoft.com/office/drawing/2014/main" id="{F03B67A1-B781-48C1-AF34-BA8F35952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6545" y="3994484"/>
              <a:ext cx="246220" cy="246220"/>
            </a:xfrm>
            <a:prstGeom prst="rect">
              <a:avLst/>
            </a:prstGeom>
          </p:spPr>
        </p:pic>
        <p:sp>
          <p:nvSpPr>
            <p:cNvPr id="145" name="CuadroTexto 144">
              <a:extLst>
                <a:ext uri="{FF2B5EF4-FFF2-40B4-BE49-F238E27FC236}">
                  <a16:creationId xmlns:a16="http://schemas.microsoft.com/office/drawing/2014/main" id="{C715D4E7-C163-4A6F-85F1-8B8D7726AB72}"/>
                </a:ext>
              </a:extLst>
            </p:cNvPr>
            <p:cNvSpPr txBox="1"/>
            <p:nvPr/>
          </p:nvSpPr>
          <p:spPr>
            <a:xfrm>
              <a:off x="4715812" y="4287422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/DB</a:t>
              </a:r>
            </a:p>
          </p:txBody>
        </p:sp>
        <p:pic>
          <p:nvPicPr>
            <p:cNvPr id="146" name="Gráfico 145" descr="Abrir carpeta">
              <a:extLst>
                <a:ext uri="{FF2B5EF4-FFF2-40B4-BE49-F238E27FC236}">
                  <a16:creationId xmlns:a16="http://schemas.microsoft.com/office/drawing/2014/main" id="{8E7F429C-8CB4-4822-9D10-BCF58139B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6545" y="4287322"/>
              <a:ext cx="246220" cy="246220"/>
            </a:xfrm>
            <a:prstGeom prst="rect">
              <a:avLst/>
            </a:prstGeom>
          </p:spPr>
        </p:pic>
        <p:sp>
          <p:nvSpPr>
            <p:cNvPr id="147" name="CuadroTexto 146">
              <a:extLst>
                <a:ext uri="{FF2B5EF4-FFF2-40B4-BE49-F238E27FC236}">
                  <a16:creationId xmlns:a16="http://schemas.microsoft.com/office/drawing/2014/main" id="{D5FF6509-1843-45AF-A623-1C9FE22E1855}"/>
                </a:ext>
              </a:extLst>
            </p:cNvPr>
            <p:cNvSpPr txBox="1"/>
            <p:nvPr/>
          </p:nvSpPr>
          <p:spPr>
            <a:xfrm>
              <a:off x="5392995" y="2832537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/DC</a:t>
              </a:r>
            </a:p>
          </p:txBody>
        </p:sp>
        <p:pic>
          <p:nvPicPr>
            <p:cNvPr id="148" name="Gráfico 147" descr="Abrir carpeta">
              <a:extLst>
                <a:ext uri="{FF2B5EF4-FFF2-40B4-BE49-F238E27FC236}">
                  <a16:creationId xmlns:a16="http://schemas.microsoft.com/office/drawing/2014/main" id="{BE0B8D25-1D8F-4989-B4CF-C88E2D3A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23728" y="2832437"/>
              <a:ext cx="246220" cy="246220"/>
            </a:xfrm>
            <a:prstGeom prst="rect">
              <a:avLst/>
            </a:prstGeom>
          </p:spPr>
        </p:pic>
        <p:sp>
          <p:nvSpPr>
            <p:cNvPr id="149" name="CuadroTexto 148">
              <a:extLst>
                <a:ext uri="{FF2B5EF4-FFF2-40B4-BE49-F238E27FC236}">
                  <a16:creationId xmlns:a16="http://schemas.microsoft.com/office/drawing/2014/main" id="{E77E3F67-8E5E-4D34-AFB8-50042D6B7C68}"/>
                </a:ext>
              </a:extLst>
            </p:cNvPr>
            <p:cNvSpPr txBox="1"/>
            <p:nvPr/>
          </p:nvSpPr>
          <p:spPr>
            <a:xfrm>
              <a:off x="5392995" y="3125098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/CT</a:t>
              </a:r>
            </a:p>
          </p:txBody>
        </p:sp>
        <p:pic>
          <p:nvPicPr>
            <p:cNvPr id="150" name="Gráfico 149" descr="Abrir carpeta">
              <a:extLst>
                <a:ext uri="{FF2B5EF4-FFF2-40B4-BE49-F238E27FC236}">
                  <a16:creationId xmlns:a16="http://schemas.microsoft.com/office/drawing/2014/main" id="{F5F1D4EB-14BA-4FC6-AE25-698D4FD4C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23728" y="3124998"/>
              <a:ext cx="246220" cy="246220"/>
            </a:xfrm>
            <a:prstGeom prst="rect">
              <a:avLst/>
            </a:prstGeom>
          </p:spPr>
        </p:pic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5D87CA83-E1E2-4B2B-BEE2-E366B6E1AE9A}"/>
                </a:ext>
              </a:extLst>
            </p:cNvPr>
            <p:cNvSpPr txBox="1"/>
            <p:nvPr/>
          </p:nvSpPr>
          <p:spPr>
            <a:xfrm>
              <a:off x="5392995" y="3417936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/BO</a:t>
              </a:r>
            </a:p>
          </p:txBody>
        </p:sp>
        <p:pic>
          <p:nvPicPr>
            <p:cNvPr id="152" name="Gráfico 151" descr="Abrir carpeta">
              <a:extLst>
                <a:ext uri="{FF2B5EF4-FFF2-40B4-BE49-F238E27FC236}">
                  <a16:creationId xmlns:a16="http://schemas.microsoft.com/office/drawing/2014/main" id="{D7FDC8C4-4F58-4A15-A784-D213C676A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23728" y="3417836"/>
              <a:ext cx="246220" cy="246220"/>
            </a:xfrm>
            <a:prstGeom prst="rect">
              <a:avLst/>
            </a:prstGeom>
          </p:spPr>
        </p:pic>
        <p:sp>
          <p:nvSpPr>
            <p:cNvPr id="153" name="CuadroTexto 152">
              <a:extLst>
                <a:ext uri="{FF2B5EF4-FFF2-40B4-BE49-F238E27FC236}">
                  <a16:creationId xmlns:a16="http://schemas.microsoft.com/office/drawing/2014/main" id="{906B375E-5CED-44DD-B286-51E004393BA3}"/>
                </a:ext>
              </a:extLst>
            </p:cNvPr>
            <p:cNvSpPr txBox="1"/>
            <p:nvPr/>
          </p:nvSpPr>
          <p:spPr>
            <a:xfrm>
              <a:off x="5392995" y="3705919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/FB</a:t>
              </a:r>
            </a:p>
          </p:txBody>
        </p:sp>
        <p:pic>
          <p:nvPicPr>
            <p:cNvPr id="154" name="Gráfico 153" descr="Abrir carpeta">
              <a:extLst>
                <a:ext uri="{FF2B5EF4-FFF2-40B4-BE49-F238E27FC236}">
                  <a16:creationId xmlns:a16="http://schemas.microsoft.com/office/drawing/2014/main" id="{559494A4-D32F-4A56-AEBA-7F52D2648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23728" y="3705819"/>
              <a:ext cx="246220" cy="246220"/>
            </a:xfrm>
            <a:prstGeom prst="rect">
              <a:avLst/>
            </a:prstGeom>
          </p:spPr>
        </p:pic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6CABE75A-82E7-4902-BE1A-61181FA4916F}"/>
                </a:ext>
              </a:extLst>
            </p:cNvPr>
            <p:cNvSpPr txBox="1"/>
            <p:nvPr/>
          </p:nvSpPr>
          <p:spPr>
            <a:xfrm>
              <a:off x="5392995" y="3998480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/SF</a:t>
              </a:r>
            </a:p>
          </p:txBody>
        </p:sp>
        <p:pic>
          <p:nvPicPr>
            <p:cNvPr id="156" name="Gráfico 155" descr="Abrir carpeta">
              <a:extLst>
                <a:ext uri="{FF2B5EF4-FFF2-40B4-BE49-F238E27FC236}">
                  <a16:creationId xmlns:a16="http://schemas.microsoft.com/office/drawing/2014/main" id="{F9579EAC-EF68-410A-B3B8-00E4EC2E4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23728" y="3998380"/>
              <a:ext cx="246220" cy="246220"/>
            </a:xfrm>
            <a:prstGeom prst="rect">
              <a:avLst/>
            </a:prstGeom>
          </p:spPr>
        </p:pic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8400C184-4EEA-44C5-864D-D802864C7477}"/>
                </a:ext>
              </a:extLst>
            </p:cNvPr>
            <p:cNvSpPr txBox="1"/>
            <p:nvPr/>
          </p:nvSpPr>
          <p:spPr>
            <a:xfrm>
              <a:off x="5392995" y="4291318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/TG</a:t>
              </a:r>
            </a:p>
          </p:txBody>
        </p:sp>
        <p:pic>
          <p:nvPicPr>
            <p:cNvPr id="158" name="Gráfico 157" descr="Abrir carpeta">
              <a:extLst>
                <a:ext uri="{FF2B5EF4-FFF2-40B4-BE49-F238E27FC236}">
                  <a16:creationId xmlns:a16="http://schemas.microsoft.com/office/drawing/2014/main" id="{AF8E1725-59D8-4E06-B63A-04137412D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23728" y="4291218"/>
              <a:ext cx="246220" cy="246220"/>
            </a:xfrm>
            <a:prstGeom prst="rect">
              <a:avLst/>
            </a:prstGeom>
          </p:spPr>
        </p:pic>
        <p:sp>
          <p:nvSpPr>
            <p:cNvPr id="159" name="CuadroTexto 158">
              <a:extLst>
                <a:ext uri="{FF2B5EF4-FFF2-40B4-BE49-F238E27FC236}">
                  <a16:creationId xmlns:a16="http://schemas.microsoft.com/office/drawing/2014/main" id="{9B5ECBCC-BAA4-49D3-A23D-60CB236934A1}"/>
                </a:ext>
              </a:extLst>
            </p:cNvPr>
            <p:cNvSpPr txBox="1"/>
            <p:nvPr/>
          </p:nvSpPr>
          <p:spPr>
            <a:xfrm>
              <a:off x="6058578" y="2824741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/TS</a:t>
              </a:r>
            </a:p>
          </p:txBody>
        </p:sp>
        <p:pic>
          <p:nvPicPr>
            <p:cNvPr id="160" name="Gráfico 159" descr="Abrir carpeta">
              <a:extLst>
                <a:ext uri="{FF2B5EF4-FFF2-40B4-BE49-F238E27FC236}">
                  <a16:creationId xmlns:a16="http://schemas.microsoft.com/office/drawing/2014/main" id="{9FA87062-D9C6-4572-8F65-EEC09AE8E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9311" y="2824641"/>
              <a:ext cx="246220" cy="246220"/>
            </a:xfrm>
            <a:prstGeom prst="rect">
              <a:avLst/>
            </a:prstGeom>
          </p:spPr>
        </p:pic>
        <p:sp>
          <p:nvSpPr>
            <p:cNvPr id="161" name="CuadroTexto 160">
              <a:extLst>
                <a:ext uri="{FF2B5EF4-FFF2-40B4-BE49-F238E27FC236}">
                  <a16:creationId xmlns:a16="http://schemas.microsoft.com/office/drawing/2014/main" id="{4FC3E64B-9FF5-4CCD-A3F4-A8B03406F288}"/>
                </a:ext>
              </a:extLst>
            </p:cNvPr>
            <p:cNvSpPr txBox="1"/>
            <p:nvPr/>
          </p:nvSpPr>
          <p:spPr>
            <a:xfrm>
              <a:off x="6058578" y="3117302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/XB</a:t>
              </a:r>
            </a:p>
          </p:txBody>
        </p:sp>
        <p:pic>
          <p:nvPicPr>
            <p:cNvPr id="162" name="Gráfico 161" descr="Abrir carpeta">
              <a:extLst>
                <a:ext uri="{FF2B5EF4-FFF2-40B4-BE49-F238E27FC236}">
                  <a16:creationId xmlns:a16="http://schemas.microsoft.com/office/drawing/2014/main" id="{F73D84AF-079C-486F-958C-EB426B714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9311" y="3117202"/>
              <a:ext cx="246220" cy="246220"/>
            </a:xfrm>
            <a:prstGeom prst="rect">
              <a:avLst/>
            </a:prstGeom>
          </p:spPr>
        </p:pic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069E03CC-36F3-4C44-9DC5-B18EFB12F340}"/>
                </a:ext>
              </a:extLst>
            </p:cNvPr>
            <p:cNvSpPr txBox="1"/>
            <p:nvPr/>
          </p:nvSpPr>
          <p:spPr>
            <a:xfrm>
              <a:off x="6058578" y="3410140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/ML</a:t>
              </a:r>
            </a:p>
          </p:txBody>
        </p:sp>
        <p:pic>
          <p:nvPicPr>
            <p:cNvPr id="164" name="Gráfico 163" descr="Abrir carpeta">
              <a:extLst>
                <a:ext uri="{FF2B5EF4-FFF2-40B4-BE49-F238E27FC236}">
                  <a16:creationId xmlns:a16="http://schemas.microsoft.com/office/drawing/2014/main" id="{D10653F4-DF4D-49DA-B77B-4FE7D2360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9311" y="3410040"/>
              <a:ext cx="246220" cy="246220"/>
            </a:xfrm>
            <a:prstGeom prst="rect">
              <a:avLst/>
            </a:prstGeom>
          </p:spPr>
        </p:pic>
        <p:sp>
          <p:nvSpPr>
            <p:cNvPr id="165" name="CuadroTexto 164">
              <a:extLst>
                <a:ext uri="{FF2B5EF4-FFF2-40B4-BE49-F238E27FC236}">
                  <a16:creationId xmlns:a16="http://schemas.microsoft.com/office/drawing/2014/main" id="{BCAFDEAC-B037-4EDE-BB60-24083074719E}"/>
                </a:ext>
              </a:extLst>
            </p:cNvPr>
            <p:cNvSpPr txBox="1"/>
            <p:nvPr/>
          </p:nvSpPr>
          <p:spPr>
            <a:xfrm>
              <a:off x="6055218" y="3695309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/SM</a:t>
              </a:r>
            </a:p>
          </p:txBody>
        </p:sp>
        <p:pic>
          <p:nvPicPr>
            <p:cNvPr id="166" name="Gráfico 165" descr="Abrir carpeta">
              <a:extLst>
                <a:ext uri="{FF2B5EF4-FFF2-40B4-BE49-F238E27FC236}">
                  <a16:creationId xmlns:a16="http://schemas.microsoft.com/office/drawing/2014/main" id="{B92C9D40-A68F-417E-9BE2-3F3394A38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5951" y="3695209"/>
              <a:ext cx="246220" cy="246220"/>
            </a:xfrm>
            <a:prstGeom prst="rect">
              <a:avLst/>
            </a:prstGeom>
          </p:spPr>
        </p:pic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CCF1729B-F444-4FFA-9A05-47F94CFACCD4}"/>
                </a:ext>
              </a:extLst>
            </p:cNvPr>
            <p:cNvSpPr txBox="1"/>
            <p:nvPr/>
          </p:nvSpPr>
          <p:spPr>
            <a:xfrm>
              <a:off x="6055218" y="3987870"/>
              <a:ext cx="623284" cy="24622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/XX</a:t>
              </a:r>
            </a:p>
          </p:txBody>
        </p:sp>
        <p:pic>
          <p:nvPicPr>
            <p:cNvPr id="168" name="Gráfico 167" descr="Abrir carpeta">
              <a:extLst>
                <a:ext uri="{FF2B5EF4-FFF2-40B4-BE49-F238E27FC236}">
                  <a16:creationId xmlns:a16="http://schemas.microsoft.com/office/drawing/2014/main" id="{0054983B-38D3-4194-AE7B-A1848834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5951" y="3987770"/>
              <a:ext cx="246220" cy="246220"/>
            </a:xfrm>
            <a:prstGeom prst="rect">
              <a:avLst/>
            </a:prstGeom>
          </p:spPr>
        </p:pic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4438947F-F93B-4AE2-A940-B8D2520E710D}"/>
                </a:ext>
              </a:extLst>
            </p:cNvPr>
            <p:cNvSpPr txBox="1"/>
            <p:nvPr/>
          </p:nvSpPr>
          <p:spPr>
            <a:xfrm>
              <a:off x="7527128" y="2824640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/PF</a:t>
              </a:r>
            </a:p>
          </p:txBody>
        </p:sp>
        <p:pic>
          <p:nvPicPr>
            <p:cNvPr id="172" name="Gráfico 171" descr="Abrir carpeta">
              <a:extLst>
                <a:ext uri="{FF2B5EF4-FFF2-40B4-BE49-F238E27FC236}">
                  <a16:creationId xmlns:a16="http://schemas.microsoft.com/office/drawing/2014/main" id="{72B119C9-FA77-439A-AE1F-F1D078EA9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57861" y="2824540"/>
              <a:ext cx="246220" cy="246220"/>
            </a:xfrm>
            <a:prstGeom prst="rect">
              <a:avLst/>
            </a:prstGeom>
          </p:spPr>
        </p:pic>
        <p:sp>
          <p:nvSpPr>
            <p:cNvPr id="173" name="CuadroTexto 172">
              <a:extLst>
                <a:ext uri="{FF2B5EF4-FFF2-40B4-BE49-F238E27FC236}">
                  <a16:creationId xmlns:a16="http://schemas.microsoft.com/office/drawing/2014/main" id="{9426D35E-513B-4BDF-BE60-0FB5E98F703F}"/>
                </a:ext>
              </a:extLst>
            </p:cNvPr>
            <p:cNvSpPr txBox="1"/>
            <p:nvPr/>
          </p:nvSpPr>
          <p:spPr>
            <a:xfrm>
              <a:off x="7527128" y="3117201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/GL</a:t>
              </a:r>
            </a:p>
          </p:txBody>
        </p:sp>
        <p:pic>
          <p:nvPicPr>
            <p:cNvPr id="174" name="Gráfico 173" descr="Abrir carpeta">
              <a:extLst>
                <a:ext uri="{FF2B5EF4-FFF2-40B4-BE49-F238E27FC236}">
                  <a16:creationId xmlns:a16="http://schemas.microsoft.com/office/drawing/2014/main" id="{FDCD7426-55E6-49C4-8F44-6E1D9AB2A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57861" y="3117101"/>
              <a:ext cx="246220" cy="246220"/>
            </a:xfrm>
            <a:prstGeom prst="rect">
              <a:avLst/>
            </a:prstGeom>
          </p:spPr>
        </p:pic>
        <p:sp>
          <p:nvSpPr>
            <p:cNvPr id="175" name="CuadroTexto 174">
              <a:extLst>
                <a:ext uri="{FF2B5EF4-FFF2-40B4-BE49-F238E27FC236}">
                  <a16:creationId xmlns:a16="http://schemas.microsoft.com/office/drawing/2014/main" id="{62211F98-1D41-4942-9D03-3F130ECA473E}"/>
                </a:ext>
              </a:extLst>
            </p:cNvPr>
            <p:cNvSpPr txBox="1"/>
            <p:nvPr/>
          </p:nvSpPr>
          <p:spPr>
            <a:xfrm>
              <a:off x="7527128" y="3410039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/MO</a:t>
              </a:r>
            </a:p>
          </p:txBody>
        </p:sp>
        <p:pic>
          <p:nvPicPr>
            <p:cNvPr id="176" name="Gráfico 175" descr="Abrir carpeta">
              <a:extLst>
                <a:ext uri="{FF2B5EF4-FFF2-40B4-BE49-F238E27FC236}">
                  <a16:creationId xmlns:a16="http://schemas.microsoft.com/office/drawing/2014/main" id="{242EC452-C8F2-4BFE-915E-2C0FF98D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57861" y="3409939"/>
              <a:ext cx="246220" cy="246220"/>
            </a:xfrm>
            <a:prstGeom prst="rect">
              <a:avLst/>
            </a:prstGeom>
          </p:spPr>
        </p:pic>
        <p:sp>
          <p:nvSpPr>
            <p:cNvPr id="177" name="CuadroTexto 176">
              <a:extLst>
                <a:ext uri="{FF2B5EF4-FFF2-40B4-BE49-F238E27FC236}">
                  <a16:creationId xmlns:a16="http://schemas.microsoft.com/office/drawing/2014/main" id="{88985AB4-E6E1-423F-8751-454B9A070E78}"/>
                </a:ext>
              </a:extLst>
            </p:cNvPr>
            <p:cNvSpPr txBox="1"/>
            <p:nvPr/>
          </p:nvSpPr>
          <p:spPr>
            <a:xfrm>
              <a:off x="7527128" y="3698332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/RF</a:t>
              </a:r>
            </a:p>
          </p:txBody>
        </p:sp>
        <p:pic>
          <p:nvPicPr>
            <p:cNvPr id="178" name="Gráfico 177" descr="Abrir carpeta">
              <a:extLst>
                <a:ext uri="{FF2B5EF4-FFF2-40B4-BE49-F238E27FC236}">
                  <a16:creationId xmlns:a16="http://schemas.microsoft.com/office/drawing/2014/main" id="{D89F735A-5209-4570-8C40-77FDD6410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57861" y="3698232"/>
              <a:ext cx="246220" cy="246220"/>
            </a:xfrm>
            <a:prstGeom prst="rect">
              <a:avLst/>
            </a:prstGeom>
          </p:spPr>
        </p:pic>
        <p:sp>
          <p:nvSpPr>
            <p:cNvPr id="179" name="CuadroTexto 178">
              <a:extLst>
                <a:ext uri="{FF2B5EF4-FFF2-40B4-BE49-F238E27FC236}">
                  <a16:creationId xmlns:a16="http://schemas.microsoft.com/office/drawing/2014/main" id="{7FD5928D-E3E5-45D7-9DBD-DBDD3717ABFA}"/>
                </a:ext>
              </a:extLst>
            </p:cNvPr>
            <p:cNvSpPr txBox="1"/>
            <p:nvPr/>
          </p:nvSpPr>
          <p:spPr>
            <a:xfrm>
              <a:off x="7527128" y="3990893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/HF</a:t>
              </a:r>
            </a:p>
          </p:txBody>
        </p:sp>
        <p:pic>
          <p:nvPicPr>
            <p:cNvPr id="180" name="Gráfico 179" descr="Abrir carpeta">
              <a:extLst>
                <a:ext uri="{FF2B5EF4-FFF2-40B4-BE49-F238E27FC236}">
                  <a16:creationId xmlns:a16="http://schemas.microsoft.com/office/drawing/2014/main" id="{D7D9C1B7-6D5F-4258-B37A-9AA6B72BB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57861" y="3990793"/>
              <a:ext cx="246220" cy="246220"/>
            </a:xfrm>
            <a:prstGeom prst="rect">
              <a:avLst/>
            </a:prstGeom>
          </p:spPr>
        </p:pic>
        <p:sp>
          <p:nvSpPr>
            <p:cNvPr id="181" name="CuadroTexto 180">
              <a:extLst>
                <a:ext uri="{FF2B5EF4-FFF2-40B4-BE49-F238E27FC236}">
                  <a16:creationId xmlns:a16="http://schemas.microsoft.com/office/drawing/2014/main" id="{4B133A3B-AFAD-41E7-BCBF-59255880C540}"/>
                </a:ext>
              </a:extLst>
            </p:cNvPr>
            <p:cNvSpPr txBox="1"/>
            <p:nvPr/>
          </p:nvSpPr>
          <p:spPr>
            <a:xfrm>
              <a:off x="7527128" y="4283731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/DB</a:t>
              </a:r>
            </a:p>
          </p:txBody>
        </p:sp>
        <p:pic>
          <p:nvPicPr>
            <p:cNvPr id="182" name="Gráfico 181" descr="Abrir carpeta">
              <a:extLst>
                <a:ext uri="{FF2B5EF4-FFF2-40B4-BE49-F238E27FC236}">
                  <a16:creationId xmlns:a16="http://schemas.microsoft.com/office/drawing/2014/main" id="{F4CEB2CE-99F5-49FD-AC73-C7066A91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57861" y="4283631"/>
              <a:ext cx="246220" cy="246220"/>
            </a:xfrm>
            <a:prstGeom prst="rect">
              <a:avLst/>
            </a:prstGeom>
          </p:spPr>
        </p:pic>
        <p:sp>
          <p:nvSpPr>
            <p:cNvPr id="183" name="CuadroTexto 182">
              <a:extLst>
                <a:ext uri="{FF2B5EF4-FFF2-40B4-BE49-F238E27FC236}">
                  <a16:creationId xmlns:a16="http://schemas.microsoft.com/office/drawing/2014/main" id="{0C878513-BB39-41D1-8358-ABECC02FDD93}"/>
                </a:ext>
              </a:extLst>
            </p:cNvPr>
            <p:cNvSpPr txBox="1"/>
            <p:nvPr/>
          </p:nvSpPr>
          <p:spPr>
            <a:xfrm>
              <a:off x="8204311" y="2828846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/DC</a:t>
              </a:r>
            </a:p>
          </p:txBody>
        </p:sp>
        <p:pic>
          <p:nvPicPr>
            <p:cNvPr id="184" name="Gráfico 183" descr="Abrir carpeta">
              <a:extLst>
                <a:ext uri="{FF2B5EF4-FFF2-40B4-BE49-F238E27FC236}">
                  <a16:creationId xmlns:a16="http://schemas.microsoft.com/office/drawing/2014/main" id="{94D55C22-8695-4347-968E-356DBA623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35044" y="2828746"/>
              <a:ext cx="246220" cy="246220"/>
            </a:xfrm>
            <a:prstGeom prst="rect">
              <a:avLst/>
            </a:prstGeom>
          </p:spPr>
        </p:pic>
        <p:sp>
          <p:nvSpPr>
            <p:cNvPr id="185" name="CuadroTexto 184">
              <a:extLst>
                <a:ext uri="{FF2B5EF4-FFF2-40B4-BE49-F238E27FC236}">
                  <a16:creationId xmlns:a16="http://schemas.microsoft.com/office/drawing/2014/main" id="{AA497B11-1B1C-430F-9413-1F007A373CC9}"/>
                </a:ext>
              </a:extLst>
            </p:cNvPr>
            <p:cNvSpPr txBox="1"/>
            <p:nvPr/>
          </p:nvSpPr>
          <p:spPr>
            <a:xfrm>
              <a:off x="8204311" y="3121407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/CT</a:t>
              </a:r>
            </a:p>
          </p:txBody>
        </p:sp>
        <p:pic>
          <p:nvPicPr>
            <p:cNvPr id="186" name="Gráfico 185" descr="Abrir carpeta">
              <a:extLst>
                <a:ext uri="{FF2B5EF4-FFF2-40B4-BE49-F238E27FC236}">
                  <a16:creationId xmlns:a16="http://schemas.microsoft.com/office/drawing/2014/main" id="{4EA90AF8-79EC-47D4-92C4-7CF37BE8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35044" y="3121307"/>
              <a:ext cx="246220" cy="246220"/>
            </a:xfrm>
            <a:prstGeom prst="rect">
              <a:avLst/>
            </a:prstGeom>
          </p:spPr>
        </p:pic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id="{6D9753C3-CBCE-4D38-9364-D2523AECF1CE}"/>
                </a:ext>
              </a:extLst>
            </p:cNvPr>
            <p:cNvSpPr txBox="1"/>
            <p:nvPr/>
          </p:nvSpPr>
          <p:spPr>
            <a:xfrm>
              <a:off x="8204311" y="3414245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/BO</a:t>
              </a:r>
            </a:p>
          </p:txBody>
        </p:sp>
        <p:pic>
          <p:nvPicPr>
            <p:cNvPr id="188" name="Gráfico 187" descr="Abrir carpeta">
              <a:extLst>
                <a:ext uri="{FF2B5EF4-FFF2-40B4-BE49-F238E27FC236}">
                  <a16:creationId xmlns:a16="http://schemas.microsoft.com/office/drawing/2014/main" id="{4496E25A-13D8-45E8-B3FE-4FF6E6E2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35044" y="3414145"/>
              <a:ext cx="246220" cy="246220"/>
            </a:xfrm>
            <a:prstGeom prst="rect">
              <a:avLst/>
            </a:prstGeom>
          </p:spPr>
        </p:pic>
        <p:sp>
          <p:nvSpPr>
            <p:cNvPr id="189" name="CuadroTexto 188">
              <a:extLst>
                <a:ext uri="{FF2B5EF4-FFF2-40B4-BE49-F238E27FC236}">
                  <a16:creationId xmlns:a16="http://schemas.microsoft.com/office/drawing/2014/main" id="{ADC1EC49-5AF3-4203-978C-05D89D567502}"/>
                </a:ext>
              </a:extLst>
            </p:cNvPr>
            <p:cNvSpPr txBox="1"/>
            <p:nvPr/>
          </p:nvSpPr>
          <p:spPr>
            <a:xfrm>
              <a:off x="8204311" y="3702228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/FB</a:t>
              </a:r>
            </a:p>
          </p:txBody>
        </p:sp>
        <p:pic>
          <p:nvPicPr>
            <p:cNvPr id="190" name="Gráfico 189" descr="Abrir carpeta">
              <a:extLst>
                <a:ext uri="{FF2B5EF4-FFF2-40B4-BE49-F238E27FC236}">
                  <a16:creationId xmlns:a16="http://schemas.microsoft.com/office/drawing/2014/main" id="{F379E56A-308B-451E-B493-7B830F24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35044" y="3702128"/>
              <a:ext cx="246220" cy="246220"/>
            </a:xfrm>
            <a:prstGeom prst="rect">
              <a:avLst/>
            </a:prstGeom>
          </p:spPr>
        </p:pic>
        <p:sp>
          <p:nvSpPr>
            <p:cNvPr id="191" name="CuadroTexto 190">
              <a:extLst>
                <a:ext uri="{FF2B5EF4-FFF2-40B4-BE49-F238E27FC236}">
                  <a16:creationId xmlns:a16="http://schemas.microsoft.com/office/drawing/2014/main" id="{083A9F56-CD9D-417B-B298-87BCF89E3A67}"/>
                </a:ext>
              </a:extLst>
            </p:cNvPr>
            <p:cNvSpPr txBox="1"/>
            <p:nvPr/>
          </p:nvSpPr>
          <p:spPr>
            <a:xfrm>
              <a:off x="8204311" y="3994789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/SF</a:t>
              </a:r>
            </a:p>
          </p:txBody>
        </p:sp>
        <p:pic>
          <p:nvPicPr>
            <p:cNvPr id="192" name="Gráfico 191" descr="Abrir carpeta">
              <a:extLst>
                <a:ext uri="{FF2B5EF4-FFF2-40B4-BE49-F238E27FC236}">
                  <a16:creationId xmlns:a16="http://schemas.microsoft.com/office/drawing/2014/main" id="{B517E8F6-F55D-4C75-BB49-1EFE5BB6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35044" y="3994689"/>
              <a:ext cx="246220" cy="246220"/>
            </a:xfrm>
            <a:prstGeom prst="rect">
              <a:avLst/>
            </a:prstGeom>
          </p:spPr>
        </p:pic>
        <p:sp>
          <p:nvSpPr>
            <p:cNvPr id="193" name="CuadroTexto 192">
              <a:extLst>
                <a:ext uri="{FF2B5EF4-FFF2-40B4-BE49-F238E27FC236}">
                  <a16:creationId xmlns:a16="http://schemas.microsoft.com/office/drawing/2014/main" id="{90A99869-1F0C-4671-87A5-3D9A6B804812}"/>
                </a:ext>
              </a:extLst>
            </p:cNvPr>
            <p:cNvSpPr txBox="1"/>
            <p:nvPr/>
          </p:nvSpPr>
          <p:spPr>
            <a:xfrm>
              <a:off x="8204311" y="4287627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/TG</a:t>
              </a:r>
            </a:p>
          </p:txBody>
        </p:sp>
        <p:pic>
          <p:nvPicPr>
            <p:cNvPr id="194" name="Gráfico 193" descr="Abrir carpeta">
              <a:extLst>
                <a:ext uri="{FF2B5EF4-FFF2-40B4-BE49-F238E27FC236}">
                  <a16:creationId xmlns:a16="http://schemas.microsoft.com/office/drawing/2014/main" id="{F514A132-F9D9-4E0D-9CC7-B1A48FB1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35044" y="4287527"/>
              <a:ext cx="246220" cy="246220"/>
            </a:xfrm>
            <a:prstGeom prst="rect">
              <a:avLst/>
            </a:prstGeom>
          </p:spPr>
        </p:pic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id="{F50D05B1-236C-436D-85BC-F788EC9D8E28}"/>
                </a:ext>
              </a:extLst>
            </p:cNvPr>
            <p:cNvSpPr txBox="1"/>
            <p:nvPr/>
          </p:nvSpPr>
          <p:spPr>
            <a:xfrm>
              <a:off x="8869894" y="2821050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/TS</a:t>
              </a:r>
            </a:p>
          </p:txBody>
        </p:sp>
        <p:pic>
          <p:nvPicPr>
            <p:cNvPr id="196" name="Gráfico 195" descr="Abrir carpeta">
              <a:extLst>
                <a:ext uri="{FF2B5EF4-FFF2-40B4-BE49-F238E27FC236}">
                  <a16:creationId xmlns:a16="http://schemas.microsoft.com/office/drawing/2014/main" id="{8673BE6A-4664-4589-99CD-AECA601D5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00627" y="2820950"/>
              <a:ext cx="246220" cy="246220"/>
            </a:xfrm>
            <a:prstGeom prst="rect">
              <a:avLst/>
            </a:prstGeom>
          </p:spPr>
        </p:pic>
        <p:sp>
          <p:nvSpPr>
            <p:cNvPr id="197" name="CuadroTexto 196">
              <a:extLst>
                <a:ext uri="{FF2B5EF4-FFF2-40B4-BE49-F238E27FC236}">
                  <a16:creationId xmlns:a16="http://schemas.microsoft.com/office/drawing/2014/main" id="{66ACD8D4-C65E-4C62-80C4-5283F3D00DD1}"/>
                </a:ext>
              </a:extLst>
            </p:cNvPr>
            <p:cNvSpPr txBox="1"/>
            <p:nvPr/>
          </p:nvSpPr>
          <p:spPr>
            <a:xfrm>
              <a:off x="8869894" y="3113611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/XB</a:t>
              </a:r>
            </a:p>
          </p:txBody>
        </p:sp>
        <p:pic>
          <p:nvPicPr>
            <p:cNvPr id="198" name="Gráfico 197" descr="Abrir carpeta">
              <a:extLst>
                <a:ext uri="{FF2B5EF4-FFF2-40B4-BE49-F238E27FC236}">
                  <a16:creationId xmlns:a16="http://schemas.microsoft.com/office/drawing/2014/main" id="{67B6A20D-754B-4940-AD9E-916B33124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00627" y="3113511"/>
              <a:ext cx="246220" cy="246220"/>
            </a:xfrm>
            <a:prstGeom prst="rect">
              <a:avLst/>
            </a:prstGeom>
          </p:spPr>
        </p:pic>
        <p:sp>
          <p:nvSpPr>
            <p:cNvPr id="199" name="CuadroTexto 198">
              <a:extLst>
                <a:ext uri="{FF2B5EF4-FFF2-40B4-BE49-F238E27FC236}">
                  <a16:creationId xmlns:a16="http://schemas.microsoft.com/office/drawing/2014/main" id="{CC1D2C9E-2CEF-4458-9831-E65581E15728}"/>
                </a:ext>
              </a:extLst>
            </p:cNvPr>
            <p:cNvSpPr txBox="1"/>
            <p:nvPr/>
          </p:nvSpPr>
          <p:spPr>
            <a:xfrm>
              <a:off x="8869894" y="3406449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/ML</a:t>
              </a:r>
            </a:p>
          </p:txBody>
        </p:sp>
        <p:pic>
          <p:nvPicPr>
            <p:cNvPr id="200" name="Gráfico 199" descr="Abrir carpeta">
              <a:extLst>
                <a:ext uri="{FF2B5EF4-FFF2-40B4-BE49-F238E27FC236}">
                  <a16:creationId xmlns:a16="http://schemas.microsoft.com/office/drawing/2014/main" id="{331B7CD5-31BE-4A02-819E-37742763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00627" y="3406349"/>
              <a:ext cx="246220" cy="246220"/>
            </a:xfrm>
            <a:prstGeom prst="rect">
              <a:avLst/>
            </a:prstGeom>
          </p:spPr>
        </p:pic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id="{E943B43B-D107-40F6-8EC9-5046230811F2}"/>
                </a:ext>
              </a:extLst>
            </p:cNvPr>
            <p:cNvSpPr txBox="1"/>
            <p:nvPr/>
          </p:nvSpPr>
          <p:spPr>
            <a:xfrm>
              <a:off x="8866534" y="3691618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/SM</a:t>
              </a:r>
            </a:p>
          </p:txBody>
        </p:sp>
        <p:pic>
          <p:nvPicPr>
            <p:cNvPr id="202" name="Gráfico 201" descr="Abrir carpeta">
              <a:extLst>
                <a:ext uri="{FF2B5EF4-FFF2-40B4-BE49-F238E27FC236}">
                  <a16:creationId xmlns:a16="http://schemas.microsoft.com/office/drawing/2014/main" id="{716C08F9-E4C5-4939-9DCB-2C161D138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97267" y="3691518"/>
              <a:ext cx="246220" cy="246220"/>
            </a:xfrm>
            <a:prstGeom prst="rect">
              <a:avLst/>
            </a:prstGeom>
          </p:spPr>
        </p:pic>
        <p:sp>
          <p:nvSpPr>
            <p:cNvPr id="203" name="CuadroTexto 202">
              <a:extLst>
                <a:ext uri="{FF2B5EF4-FFF2-40B4-BE49-F238E27FC236}">
                  <a16:creationId xmlns:a16="http://schemas.microsoft.com/office/drawing/2014/main" id="{6651380E-871E-4BE8-83B9-FFEA0AF9D767}"/>
                </a:ext>
              </a:extLst>
            </p:cNvPr>
            <p:cNvSpPr txBox="1"/>
            <p:nvPr/>
          </p:nvSpPr>
          <p:spPr>
            <a:xfrm>
              <a:off x="8866534" y="3984179"/>
              <a:ext cx="623284" cy="24622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/XX</a:t>
              </a:r>
            </a:p>
          </p:txBody>
        </p:sp>
        <p:pic>
          <p:nvPicPr>
            <p:cNvPr id="204" name="Gráfico 203" descr="Abrir carpeta">
              <a:extLst>
                <a:ext uri="{FF2B5EF4-FFF2-40B4-BE49-F238E27FC236}">
                  <a16:creationId xmlns:a16="http://schemas.microsoft.com/office/drawing/2014/main" id="{B736BA46-C1A1-4376-BB2B-4893BA930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97267" y="3984079"/>
              <a:ext cx="246220" cy="24622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44D130DE-C467-4504-8ABE-C2ACEBA95700}"/>
              </a:ext>
            </a:extLst>
          </p:cNvPr>
          <p:cNvGrpSpPr/>
          <p:nvPr/>
        </p:nvGrpSpPr>
        <p:grpSpPr>
          <a:xfrm>
            <a:off x="8684990" y="2467398"/>
            <a:ext cx="1393938" cy="254386"/>
            <a:chOff x="8684990" y="2467398"/>
            <a:chExt cx="1393938" cy="254386"/>
          </a:xfrm>
        </p:grpSpPr>
        <p:pic>
          <p:nvPicPr>
            <p:cNvPr id="32" name="Gráfico 31" descr="Documento">
              <a:extLst>
                <a:ext uri="{FF2B5EF4-FFF2-40B4-BE49-F238E27FC236}">
                  <a16:creationId xmlns:a16="http://schemas.microsoft.com/office/drawing/2014/main" id="{08324ACE-5FC5-4466-89E2-E0D7941BC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25853" y="2470136"/>
              <a:ext cx="246221" cy="246221"/>
            </a:xfrm>
            <a:prstGeom prst="rect">
              <a:avLst/>
            </a:prstGeom>
          </p:spPr>
        </p:pic>
        <p:sp>
          <p:nvSpPr>
            <p:cNvPr id="209" name="CuadroTexto 208">
              <a:extLst>
                <a:ext uri="{FF2B5EF4-FFF2-40B4-BE49-F238E27FC236}">
                  <a16:creationId xmlns:a16="http://schemas.microsoft.com/office/drawing/2014/main" id="{8ABF632E-5083-4723-B30E-BD3B8C206A4B}"/>
                </a:ext>
              </a:extLst>
            </p:cNvPr>
            <p:cNvSpPr txBox="1"/>
            <p:nvPr/>
          </p:nvSpPr>
          <p:spPr>
            <a:xfrm>
              <a:off x="8684990" y="2467398"/>
              <a:ext cx="1393938" cy="2543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index_platform.txt</a:t>
              </a:r>
            </a:p>
          </p:txBody>
        </p:sp>
      </p:grpSp>
      <p:sp>
        <p:nvSpPr>
          <p:cNvPr id="212" name="CuadroTexto 211">
            <a:extLst>
              <a:ext uri="{FF2B5EF4-FFF2-40B4-BE49-F238E27FC236}">
                <a16:creationId xmlns:a16="http://schemas.microsoft.com/office/drawing/2014/main" id="{7E2DE1A6-3574-4DC5-8D53-991651AAB697}"/>
              </a:ext>
            </a:extLst>
          </p:cNvPr>
          <p:cNvSpPr txBox="1"/>
          <p:nvPr/>
        </p:nvSpPr>
        <p:spPr>
          <a:xfrm>
            <a:off x="1191788" y="5475745"/>
            <a:ext cx="9806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293894"/>
                </a:solidFill>
                <a:latin typeface="+mj-lt"/>
              </a:rPr>
              <a:t>New NRT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product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structure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,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implemented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from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July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2019</a:t>
            </a:r>
            <a:endParaRPr lang="en-US" sz="3200" dirty="0">
              <a:solidFill>
                <a:srgbClr val="293894"/>
              </a:solidFill>
              <a:latin typeface="+mj-lt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A7A988C-944C-43CA-A099-EA3402F6ABE1}"/>
              </a:ext>
            </a:extLst>
          </p:cNvPr>
          <p:cNvGrpSpPr/>
          <p:nvPr/>
        </p:nvGrpSpPr>
        <p:grpSpPr>
          <a:xfrm>
            <a:off x="6607285" y="2467398"/>
            <a:ext cx="3480369" cy="2667281"/>
            <a:chOff x="2615631" y="2441052"/>
            <a:chExt cx="3480369" cy="2667281"/>
          </a:xfrm>
        </p:grpSpPr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8318E48B-4DA8-46C2-AE59-AFA3262DE343}"/>
                </a:ext>
              </a:extLst>
            </p:cNvPr>
            <p:cNvSpPr txBox="1"/>
            <p:nvPr/>
          </p:nvSpPr>
          <p:spPr>
            <a:xfrm>
              <a:off x="4129950" y="2443920"/>
              <a:ext cx="930350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</a:t>
              </a:r>
              <a:r>
                <a:rPr lang="en-US" sz="1000" b="1" dirty="0" err="1">
                  <a:latin typeface="+mj-lt"/>
                </a:rPr>
                <a:t>bestdata</a:t>
              </a:r>
              <a:endParaRPr lang="en-US" sz="1000" b="1" dirty="0">
                <a:latin typeface="+mj-lt"/>
              </a:endParaRP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5CD214EE-3FFD-43DA-8A7F-3A8EC6F18ED8}"/>
                </a:ext>
              </a:extLst>
            </p:cNvPr>
            <p:cNvSpPr txBox="1"/>
            <p:nvPr/>
          </p:nvSpPr>
          <p:spPr>
            <a:xfrm>
              <a:off x="2615631" y="2446479"/>
              <a:ext cx="1393937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index_bestdata.txt</a:t>
              </a:r>
            </a:p>
          </p:txBody>
        </p:sp>
        <p:pic>
          <p:nvPicPr>
            <p:cNvPr id="208" name="Gráfico 207" descr="Documento">
              <a:extLst>
                <a:ext uri="{FF2B5EF4-FFF2-40B4-BE49-F238E27FC236}">
                  <a16:creationId xmlns:a16="http://schemas.microsoft.com/office/drawing/2014/main" id="{8729EF8A-34ED-4B67-8C67-041F52AFB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751501" y="2441052"/>
              <a:ext cx="246221" cy="246221"/>
            </a:xfrm>
            <a:prstGeom prst="rect">
              <a:avLst/>
            </a:prstGeom>
          </p:spPr>
        </p:pic>
        <p:pic>
          <p:nvPicPr>
            <p:cNvPr id="213" name="Gráfico 212" descr="Abrir carpeta">
              <a:extLst>
                <a:ext uri="{FF2B5EF4-FFF2-40B4-BE49-F238E27FC236}">
                  <a16:creationId xmlns:a16="http://schemas.microsoft.com/office/drawing/2014/main" id="{FF61C0F5-1978-4669-8D51-7149782AF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780671" y="2443820"/>
              <a:ext cx="246220" cy="246220"/>
            </a:xfrm>
            <a:prstGeom prst="rect">
              <a:avLst/>
            </a:prstGeom>
          </p:spPr>
        </p:pic>
        <p:sp>
          <p:nvSpPr>
            <p:cNvPr id="214" name="CuadroTexto 213">
              <a:extLst>
                <a:ext uri="{FF2B5EF4-FFF2-40B4-BE49-F238E27FC236}">
                  <a16:creationId xmlns:a16="http://schemas.microsoft.com/office/drawing/2014/main" id="{DFA226B8-5E07-4496-B50E-E85F23E57453}"/>
                </a:ext>
              </a:extLst>
            </p:cNvPr>
            <p:cNvSpPr txBox="1"/>
            <p:nvPr/>
          </p:nvSpPr>
          <p:spPr>
            <a:xfrm>
              <a:off x="4618152" y="4609351"/>
              <a:ext cx="1350929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+mj-lt"/>
                </a:rPr>
                <a:t>One file / platform</a:t>
              </a:r>
            </a:p>
          </p:txBody>
        </p:sp>
        <p:pic>
          <p:nvPicPr>
            <p:cNvPr id="215" name="Gráfico 214" descr="Documento">
              <a:extLst>
                <a:ext uri="{FF2B5EF4-FFF2-40B4-BE49-F238E27FC236}">
                  <a16:creationId xmlns:a16="http://schemas.microsoft.com/office/drawing/2014/main" id="{EA8F0CDA-8AC3-4FFC-AAB3-A642CB33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1451" y="4611383"/>
              <a:ext cx="246221" cy="246221"/>
            </a:xfrm>
            <a:prstGeom prst="rect">
              <a:avLst/>
            </a:prstGeom>
          </p:spPr>
        </p:pic>
        <p:sp>
          <p:nvSpPr>
            <p:cNvPr id="216" name="CuadroTexto 215">
              <a:extLst>
                <a:ext uri="{FF2B5EF4-FFF2-40B4-BE49-F238E27FC236}">
                  <a16:creationId xmlns:a16="http://schemas.microsoft.com/office/drawing/2014/main" id="{B1BCBDBB-D10D-46DE-8700-B2F9FD9FD6D4}"/>
                </a:ext>
              </a:extLst>
            </p:cNvPr>
            <p:cNvSpPr txBox="1"/>
            <p:nvPr/>
          </p:nvSpPr>
          <p:spPr>
            <a:xfrm>
              <a:off x="5774067" y="4702242"/>
              <a:ext cx="109519" cy="110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18000" rIns="0" bIns="0" rtlCol="0">
              <a:spAutoFit/>
            </a:bodyPr>
            <a:lstStyle/>
            <a:p>
              <a:r>
                <a:rPr lang="en-US" sz="600" b="1"/>
                <a:t> .nc</a:t>
              </a:r>
            </a:p>
          </p:txBody>
        </p:sp>
        <p:sp>
          <p:nvSpPr>
            <p:cNvPr id="217" name="CuadroTexto 216">
              <a:extLst>
                <a:ext uri="{FF2B5EF4-FFF2-40B4-BE49-F238E27FC236}">
                  <a16:creationId xmlns:a16="http://schemas.microsoft.com/office/drawing/2014/main" id="{9563D2B5-395E-477B-AF46-73DBE18E3320}"/>
                </a:ext>
              </a:extLst>
            </p:cNvPr>
            <p:cNvSpPr txBox="1"/>
            <p:nvPr/>
          </p:nvSpPr>
          <p:spPr>
            <a:xfrm>
              <a:off x="4618152" y="4862112"/>
              <a:ext cx="132952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i="1" dirty="0">
                  <a:latin typeface="+mj-lt"/>
                </a:rPr>
                <a:t>*Since ever</a:t>
              </a:r>
            </a:p>
          </p:txBody>
        </p:sp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CAA7505A-5C3C-4378-9967-89152BEB4032}"/>
                </a:ext>
              </a:extLst>
            </p:cNvPr>
            <p:cNvSpPr txBox="1"/>
            <p:nvPr/>
          </p:nvSpPr>
          <p:spPr>
            <a:xfrm>
              <a:off x="4129950" y="2795457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/PF</a:t>
              </a:r>
            </a:p>
          </p:txBody>
        </p:sp>
        <p:pic>
          <p:nvPicPr>
            <p:cNvPr id="219" name="Gráfico 218" descr="Abrir carpeta">
              <a:extLst>
                <a:ext uri="{FF2B5EF4-FFF2-40B4-BE49-F238E27FC236}">
                  <a16:creationId xmlns:a16="http://schemas.microsoft.com/office/drawing/2014/main" id="{166DBE5B-466F-4CDD-B95C-22F5D067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460683" y="2795357"/>
              <a:ext cx="246220" cy="246220"/>
            </a:xfrm>
            <a:prstGeom prst="rect">
              <a:avLst/>
            </a:prstGeom>
          </p:spPr>
        </p:pic>
        <p:sp>
          <p:nvSpPr>
            <p:cNvPr id="220" name="CuadroTexto 219">
              <a:extLst>
                <a:ext uri="{FF2B5EF4-FFF2-40B4-BE49-F238E27FC236}">
                  <a16:creationId xmlns:a16="http://schemas.microsoft.com/office/drawing/2014/main" id="{7B4CCF8F-F3F8-4520-B834-EC0794436658}"/>
                </a:ext>
              </a:extLst>
            </p:cNvPr>
            <p:cNvSpPr txBox="1"/>
            <p:nvPr/>
          </p:nvSpPr>
          <p:spPr>
            <a:xfrm>
              <a:off x="4129950" y="3088018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/GL</a:t>
              </a:r>
            </a:p>
          </p:txBody>
        </p:sp>
        <p:pic>
          <p:nvPicPr>
            <p:cNvPr id="221" name="Gráfico 220" descr="Abrir carpeta">
              <a:extLst>
                <a:ext uri="{FF2B5EF4-FFF2-40B4-BE49-F238E27FC236}">
                  <a16:creationId xmlns:a16="http://schemas.microsoft.com/office/drawing/2014/main" id="{67C7758F-A5E5-48AA-9C2A-800A2F9FC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460683" y="3087918"/>
              <a:ext cx="246220" cy="246220"/>
            </a:xfrm>
            <a:prstGeom prst="rect">
              <a:avLst/>
            </a:prstGeom>
          </p:spPr>
        </p:pic>
        <p:sp>
          <p:nvSpPr>
            <p:cNvPr id="222" name="CuadroTexto 221">
              <a:extLst>
                <a:ext uri="{FF2B5EF4-FFF2-40B4-BE49-F238E27FC236}">
                  <a16:creationId xmlns:a16="http://schemas.microsoft.com/office/drawing/2014/main" id="{A7827A01-A398-4900-81D4-07ADA206D9E2}"/>
                </a:ext>
              </a:extLst>
            </p:cNvPr>
            <p:cNvSpPr txBox="1"/>
            <p:nvPr/>
          </p:nvSpPr>
          <p:spPr>
            <a:xfrm>
              <a:off x="4129950" y="3380856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/MO</a:t>
              </a:r>
            </a:p>
          </p:txBody>
        </p:sp>
        <p:pic>
          <p:nvPicPr>
            <p:cNvPr id="223" name="Gráfico 222" descr="Abrir carpeta">
              <a:extLst>
                <a:ext uri="{FF2B5EF4-FFF2-40B4-BE49-F238E27FC236}">
                  <a16:creationId xmlns:a16="http://schemas.microsoft.com/office/drawing/2014/main" id="{FEB4931A-B78A-442B-88C3-9E31C591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460683" y="3380756"/>
              <a:ext cx="246220" cy="246220"/>
            </a:xfrm>
            <a:prstGeom prst="rect">
              <a:avLst/>
            </a:prstGeom>
          </p:spPr>
        </p:pic>
        <p:sp>
          <p:nvSpPr>
            <p:cNvPr id="224" name="CuadroTexto 223">
              <a:extLst>
                <a:ext uri="{FF2B5EF4-FFF2-40B4-BE49-F238E27FC236}">
                  <a16:creationId xmlns:a16="http://schemas.microsoft.com/office/drawing/2014/main" id="{61C4C475-78CA-4D3B-9892-59F5C3C21A29}"/>
                </a:ext>
              </a:extLst>
            </p:cNvPr>
            <p:cNvSpPr txBox="1"/>
            <p:nvPr/>
          </p:nvSpPr>
          <p:spPr>
            <a:xfrm>
              <a:off x="4129950" y="3669149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/RF</a:t>
              </a:r>
            </a:p>
          </p:txBody>
        </p:sp>
        <p:pic>
          <p:nvPicPr>
            <p:cNvPr id="225" name="Gráfico 224" descr="Abrir carpeta">
              <a:extLst>
                <a:ext uri="{FF2B5EF4-FFF2-40B4-BE49-F238E27FC236}">
                  <a16:creationId xmlns:a16="http://schemas.microsoft.com/office/drawing/2014/main" id="{4C2CBEC3-5382-4B2D-BCF2-B5DFF4597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460683" y="3669049"/>
              <a:ext cx="246220" cy="246220"/>
            </a:xfrm>
            <a:prstGeom prst="rect">
              <a:avLst/>
            </a:prstGeom>
          </p:spPr>
        </p:pic>
        <p:sp>
          <p:nvSpPr>
            <p:cNvPr id="226" name="CuadroTexto 225">
              <a:extLst>
                <a:ext uri="{FF2B5EF4-FFF2-40B4-BE49-F238E27FC236}">
                  <a16:creationId xmlns:a16="http://schemas.microsoft.com/office/drawing/2014/main" id="{2AF8578E-4717-4942-B6A6-0C0793DF4C80}"/>
                </a:ext>
              </a:extLst>
            </p:cNvPr>
            <p:cNvSpPr txBox="1"/>
            <p:nvPr/>
          </p:nvSpPr>
          <p:spPr>
            <a:xfrm>
              <a:off x="4129950" y="3961710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/HF</a:t>
              </a:r>
            </a:p>
          </p:txBody>
        </p:sp>
        <p:pic>
          <p:nvPicPr>
            <p:cNvPr id="227" name="Gráfico 226" descr="Abrir carpeta">
              <a:extLst>
                <a:ext uri="{FF2B5EF4-FFF2-40B4-BE49-F238E27FC236}">
                  <a16:creationId xmlns:a16="http://schemas.microsoft.com/office/drawing/2014/main" id="{9BBE69AD-1598-442C-8236-3A70985A9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460683" y="3961610"/>
              <a:ext cx="246220" cy="246220"/>
            </a:xfrm>
            <a:prstGeom prst="rect">
              <a:avLst/>
            </a:prstGeom>
          </p:spPr>
        </p:pic>
        <p:sp>
          <p:nvSpPr>
            <p:cNvPr id="228" name="CuadroTexto 227">
              <a:extLst>
                <a:ext uri="{FF2B5EF4-FFF2-40B4-BE49-F238E27FC236}">
                  <a16:creationId xmlns:a16="http://schemas.microsoft.com/office/drawing/2014/main" id="{B790F5E7-BEAE-468A-B209-9F3E652BFB91}"/>
                </a:ext>
              </a:extLst>
            </p:cNvPr>
            <p:cNvSpPr txBox="1"/>
            <p:nvPr/>
          </p:nvSpPr>
          <p:spPr>
            <a:xfrm>
              <a:off x="4129950" y="4254548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/DB</a:t>
              </a:r>
            </a:p>
          </p:txBody>
        </p:sp>
        <p:pic>
          <p:nvPicPr>
            <p:cNvPr id="229" name="Gráfico 228" descr="Abrir carpeta">
              <a:extLst>
                <a:ext uri="{FF2B5EF4-FFF2-40B4-BE49-F238E27FC236}">
                  <a16:creationId xmlns:a16="http://schemas.microsoft.com/office/drawing/2014/main" id="{C8E9FAA0-26F2-40C4-A663-11961ACBB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460683" y="4254448"/>
              <a:ext cx="246220" cy="246220"/>
            </a:xfrm>
            <a:prstGeom prst="rect">
              <a:avLst/>
            </a:prstGeom>
          </p:spPr>
        </p:pic>
        <p:sp>
          <p:nvSpPr>
            <p:cNvPr id="230" name="CuadroTexto 229">
              <a:extLst>
                <a:ext uri="{FF2B5EF4-FFF2-40B4-BE49-F238E27FC236}">
                  <a16:creationId xmlns:a16="http://schemas.microsoft.com/office/drawing/2014/main" id="{4CD8C652-DDD8-45A9-8A25-D99CF1B61118}"/>
                </a:ext>
              </a:extLst>
            </p:cNvPr>
            <p:cNvSpPr txBox="1"/>
            <p:nvPr/>
          </p:nvSpPr>
          <p:spPr>
            <a:xfrm>
              <a:off x="4807133" y="2799663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/DC</a:t>
              </a:r>
            </a:p>
          </p:txBody>
        </p:sp>
        <p:pic>
          <p:nvPicPr>
            <p:cNvPr id="231" name="Gráfico 230" descr="Abrir carpeta">
              <a:extLst>
                <a:ext uri="{FF2B5EF4-FFF2-40B4-BE49-F238E27FC236}">
                  <a16:creationId xmlns:a16="http://schemas.microsoft.com/office/drawing/2014/main" id="{9905C79C-8DDE-44B1-87E8-8787A06AB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137866" y="2799563"/>
              <a:ext cx="246220" cy="246220"/>
            </a:xfrm>
            <a:prstGeom prst="rect">
              <a:avLst/>
            </a:prstGeom>
          </p:spPr>
        </p:pic>
        <p:sp>
          <p:nvSpPr>
            <p:cNvPr id="232" name="CuadroTexto 231">
              <a:extLst>
                <a:ext uri="{FF2B5EF4-FFF2-40B4-BE49-F238E27FC236}">
                  <a16:creationId xmlns:a16="http://schemas.microsoft.com/office/drawing/2014/main" id="{480F8962-466D-45F3-B0BF-60CA2F1EE2D9}"/>
                </a:ext>
              </a:extLst>
            </p:cNvPr>
            <p:cNvSpPr txBox="1"/>
            <p:nvPr/>
          </p:nvSpPr>
          <p:spPr>
            <a:xfrm>
              <a:off x="4807133" y="3092224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/CT</a:t>
              </a:r>
            </a:p>
          </p:txBody>
        </p:sp>
        <p:pic>
          <p:nvPicPr>
            <p:cNvPr id="233" name="Gráfico 232" descr="Abrir carpeta">
              <a:extLst>
                <a:ext uri="{FF2B5EF4-FFF2-40B4-BE49-F238E27FC236}">
                  <a16:creationId xmlns:a16="http://schemas.microsoft.com/office/drawing/2014/main" id="{996AA228-46A8-40B1-893E-D5DD9CC35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137866" y="3092124"/>
              <a:ext cx="246220" cy="246220"/>
            </a:xfrm>
            <a:prstGeom prst="rect">
              <a:avLst/>
            </a:prstGeom>
          </p:spPr>
        </p:pic>
        <p:sp>
          <p:nvSpPr>
            <p:cNvPr id="234" name="CuadroTexto 233">
              <a:extLst>
                <a:ext uri="{FF2B5EF4-FFF2-40B4-BE49-F238E27FC236}">
                  <a16:creationId xmlns:a16="http://schemas.microsoft.com/office/drawing/2014/main" id="{0B244877-2295-4972-A2E8-17AE3647EA27}"/>
                </a:ext>
              </a:extLst>
            </p:cNvPr>
            <p:cNvSpPr txBox="1"/>
            <p:nvPr/>
          </p:nvSpPr>
          <p:spPr>
            <a:xfrm>
              <a:off x="4807133" y="3385062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/BO</a:t>
              </a:r>
            </a:p>
          </p:txBody>
        </p:sp>
        <p:pic>
          <p:nvPicPr>
            <p:cNvPr id="235" name="Gráfico 234" descr="Abrir carpeta">
              <a:extLst>
                <a:ext uri="{FF2B5EF4-FFF2-40B4-BE49-F238E27FC236}">
                  <a16:creationId xmlns:a16="http://schemas.microsoft.com/office/drawing/2014/main" id="{065178C0-2733-46DE-A1F9-DB76AFA93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137866" y="3384962"/>
              <a:ext cx="246220" cy="246220"/>
            </a:xfrm>
            <a:prstGeom prst="rect">
              <a:avLst/>
            </a:prstGeom>
          </p:spPr>
        </p:pic>
        <p:sp>
          <p:nvSpPr>
            <p:cNvPr id="236" name="CuadroTexto 235">
              <a:extLst>
                <a:ext uri="{FF2B5EF4-FFF2-40B4-BE49-F238E27FC236}">
                  <a16:creationId xmlns:a16="http://schemas.microsoft.com/office/drawing/2014/main" id="{2589C787-D7BD-4322-9471-4B912CCF2808}"/>
                </a:ext>
              </a:extLst>
            </p:cNvPr>
            <p:cNvSpPr txBox="1"/>
            <p:nvPr/>
          </p:nvSpPr>
          <p:spPr>
            <a:xfrm>
              <a:off x="4807133" y="3673045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/FB</a:t>
              </a:r>
            </a:p>
          </p:txBody>
        </p:sp>
        <p:pic>
          <p:nvPicPr>
            <p:cNvPr id="237" name="Gráfico 236" descr="Abrir carpeta">
              <a:extLst>
                <a:ext uri="{FF2B5EF4-FFF2-40B4-BE49-F238E27FC236}">
                  <a16:creationId xmlns:a16="http://schemas.microsoft.com/office/drawing/2014/main" id="{EF25CCFE-8F83-44BD-825A-7D315AB14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137866" y="3672945"/>
              <a:ext cx="246220" cy="246220"/>
            </a:xfrm>
            <a:prstGeom prst="rect">
              <a:avLst/>
            </a:prstGeom>
          </p:spPr>
        </p:pic>
        <p:sp>
          <p:nvSpPr>
            <p:cNvPr id="238" name="CuadroTexto 237">
              <a:extLst>
                <a:ext uri="{FF2B5EF4-FFF2-40B4-BE49-F238E27FC236}">
                  <a16:creationId xmlns:a16="http://schemas.microsoft.com/office/drawing/2014/main" id="{36DAB2CD-22EE-431B-98DD-A6ECCD7B9E99}"/>
                </a:ext>
              </a:extLst>
            </p:cNvPr>
            <p:cNvSpPr txBox="1"/>
            <p:nvPr/>
          </p:nvSpPr>
          <p:spPr>
            <a:xfrm>
              <a:off x="4807133" y="3965606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/SF</a:t>
              </a:r>
            </a:p>
          </p:txBody>
        </p:sp>
        <p:pic>
          <p:nvPicPr>
            <p:cNvPr id="239" name="Gráfico 238" descr="Abrir carpeta">
              <a:extLst>
                <a:ext uri="{FF2B5EF4-FFF2-40B4-BE49-F238E27FC236}">
                  <a16:creationId xmlns:a16="http://schemas.microsoft.com/office/drawing/2014/main" id="{9571984A-EC33-4A38-AD41-4595A04CC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137866" y="3965506"/>
              <a:ext cx="246220" cy="246220"/>
            </a:xfrm>
            <a:prstGeom prst="rect">
              <a:avLst/>
            </a:prstGeom>
          </p:spPr>
        </p:pic>
        <p:sp>
          <p:nvSpPr>
            <p:cNvPr id="240" name="CuadroTexto 239">
              <a:extLst>
                <a:ext uri="{FF2B5EF4-FFF2-40B4-BE49-F238E27FC236}">
                  <a16:creationId xmlns:a16="http://schemas.microsoft.com/office/drawing/2014/main" id="{BC05071A-852A-4529-8854-27FC3EE74305}"/>
                </a:ext>
              </a:extLst>
            </p:cNvPr>
            <p:cNvSpPr txBox="1"/>
            <p:nvPr/>
          </p:nvSpPr>
          <p:spPr>
            <a:xfrm>
              <a:off x="4807133" y="4258444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/TG</a:t>
              </a:r>
            </a:p>
          </p:txBody>
        </p:sp>
        <p:pic>
          <p:nvPicPr>
            <p:cNvPr id="241" name="Gráfico 240" descr="Abrir carpeta">
              <a:extLst>
                <a:ext uri="{FF2B5EF4-FFF2-40B4-BE49-F238E27FC236}">
                  <a16:creationId xmlns:a16="http://schemas.microsoft.com/office/drawing/2014/main" id="{3EA3D70B-F113-4594-A95B-5F408FA22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137866" y="4258344"/>
              <a:ext cx="246220" cy="246220"/>
            </a:xfrm>
            <a:prstGeom prst="rect">
              <a:avLst/>
            </a:prstGeom>
          </p:spPr>
        </p:pic>
        <p:sp>
          <p:nvSpPr>
            <p:cNvPr id="242" name="CuadroTexto 241">
              <a:extLst>
                <a:ext uri="{FF2B5EF4-FFF2-40B4-BE49-F238E27FC236}">
                  <a16:creationId xmlns:a16="http://schemas.microsoft.com/office/drawing/2014/main" id="{37290610-D986-43F8-8B69-84A03E58F101}"/>
                </a:ext>
              </a:extLst>
            </p:cNvPr>
            <p:cNvSpPr txBox="1"/>
            <p:nvPr/>
          </p:nvSpPr>
          <p:spPr>
            <a:xfrm>
              <a:off x="5472716" y="2791867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/TS</a:t>
              </a:r>
            </a:p>
          </p:txBody>
        </p:sp>
        <p:pic>
          <p:nvPicPr>
            <p:cNvPr id="243" name="Gráfico 242" descr="Abrir carpeta">
              <a:extLst>
                <a:ext uri="{FF2B5EF4-FFF2-40B4-BE49-F238E27FC236}">
                  <a16:creationId xmlns:a16="http://schemas.microsoft.com/office/drawing/2014/main" id="{AF89CDBF-8FD4-4399-A5B3-E0A9AA751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803449" y="2791767"/>
              <a:ext cx="246220" cy="246220"/>
            </a:xfrm>
            <a:prstGeom prst="rect">
              <a:avLst/>
            </a:prstGeom>
          </p:spPr>
        </p:pic>
        <p:sp>
          <p:nvSpPr>
            <p:cNvPr id="244" name="CuadroTexto 243">
              <a:extLst>
                <a:ext uri="{FF2B5EF4-FFF2-40B4-BE49-F238E27FC236}">
                  <a16:creationId xmlns:a16="http://schemas.microsoft.com/office/drawing/2014/main" id="{6B6C08F4-7658-48AE-B108-E97446A7721C}"/>
                </a:ext>
              </a:extLst>
            </p:cNvPr>
            <p:cNvSpPr txBox="1"/>
            <p:nvPr/>
          </p:nvSpPr>
          <p:spPr>
            <a:xfrm>
              <a:off x="5472716" y="3084428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/XB</a:t>
              </a:r>
            </a:p>
          </p:txBody>
        </p:sp>
        <p:pic>
          <p:nvPicPr>
            <p:cNvPr id="245" name="Gráfico 244" descr="Abrir carpeta">
              <a:extLst>
                <a:ext uri="{FF2B5EF4-FFF2-40B4-BE49-F238E27FC236}">
                  <a16:creationId xmlns:a16="http://schemas.microsoft.com/office/drawing/2014/main" id="{824727C9-FA50-488F-B2FD-1CF5972DA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803449" y="3084328"/>
              <a:ext cx="246220" cy="246220"/>
            </a:xfrm>
            <a:prstGeom prst="rect">
              <a:avLst/>
            </a:prstGeom>
          </p:spPr>
        </p:pic>
        <p:sp>
          <p:nvSpPr>
            <p:cNvPr id="246" name="CuadroTexto 245">
              <a:extLst>
                <a:ext uri="{FF2B5EF4-FFF2-40B4-BE49-F238E27FC236}">
                  <a16:creationId xmlns:a16="http://schemas.microsoft.com/office/drawing/2014/main" id="{E12CE91F-6930-4AB0-9502-53EC57CC256C}"/>
                </a:ext>
              </a:extLst>
            </p:cNvPr>
            <p:cNvSpPr txBox="1"/>
            <p:nvPr/>
          </p:nvSpPr>
          <p:spPr>
            <a:xfrm>
              <a:off x="5472716" y="3377266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/ML</a:t>
              </a:r>
            </a:p>
          </p:txBody>
        </p:sp>
        <p:pic>
          <p:nvPicPr>
            <p:cNvPr id="247" name="Gráfico 246" descr="Abrir carpeta">
              <a:extLst>
                <a:ext uri="{FF2B5EF4-FFF2-40B4-BE49-F238E27FC236}">
                  <a16:creationId xmlns:a16="http://schemas.microsoft.com/office/drawing/2014/main" id="{59D08A86-FF18-4C0F-95ED-137A37F40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803449" y="3377166"/>
              <a:ext cx="246220" cy="246220"/>
            </a:xfrm>
            <a:prstGeom prst="rect">
              <a:avLst/>
            </a:prstGeom>
          </p:spPr>
        </p:pic>
        <p:sp>
          <p:nvSpPr>
            <p:cNvPr id="248" name="CuadroTexto 247">
              <a:extLst>
                <a:ext uri="{FF2B5EF4-FFF2-40B4-BE49-F238E27FC236}">
                  <a16:creationId xmlns:a16="http://schemas.microsoft.com/office/drawing/2014/main" id="{8C2F14FA-4569-4668-8998-E191F6D95EDF}"/>
                </a:ext>
              </a:extLst>
            </p:cNvPr>
            <p:cNvSpPr txBox="1"/>
            <p:nvPr/>
          </p:nvSpPr>
          <p:spPr>
            <a:xfrm>
              <a:off x="5469356" y="3662435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/SM</a:t>
              </a:r>
            </a:p>
          </p:txBody>
        </p:sp>
        <p:pic>
          <p:nvPicPr>
            <p:cNvPr id="249" name="Gráfico 248" descr="Abrir carpeta">
              <a:extLst>
                <a:ext uri="{FF2B5EF4-FFF2-40B4-BE49-F238E27FC236}">
                  <a16:creationId xmlns:a16="http://schemas.microsoft.com/office/drawing/2014/main" id="{18C51318-6D13-444B-9D33-B3C108E29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800089" y="3662335"/>
              <a:ext cx="246220" cy="246220"/>
            </a:xfrm>
            <a:prstGeom prst="rect">
              <a:avLst/>
            </a:prstGeom>
          </p:spPr>
        </p:pic>
        <p:sp>
          <p:nvSpPr>
            <p:cNvPr id="250" name="CuadroTexto 249">
              <a:extLst>
                <a:ext uri="{FF2B5EF4-FFF2-40B4-BE49-F238E27FC236}">
                  <a16:creationId xmlns:a16="http://schemas.microsoft.com/office/drawing/2014/main" id="{A3A44B46-33C8-4C80-A053-80B67978CD95}"/>
                </a:ext>
              </a:extLst>
            </p:cNvPr>
            <p:cNvSpPr txBox="1"/>
            <p:nvPr/>
          </p:nvSpPr>
          <p:spPr>
            <a:xfrm>
              <a:off x="5469356" y="3954996"/>
              <a:ext cx="62328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+mj-lt"/>
                </a:rPr>
                <a:t>/XX</a:t>
              </a:r>
            </a:p>
          </p:txBody>
        </p:sp>
        <p:pic>
          <p:nvPicPr>
            <p:cNvPr id="251" name="Gráfico 250" descr="Abrir carpeta">
              <a:extLst>
                <a:ext uri="{FF2B5EF4-FFF2-40B4-BE49-F238E27FC236}">
                  <a16:creationId xmlns:a16="http://schemas.microsoft.com/office/drawing/2014/main" id="{85B01AE2-D7FA-4A5A-A0F9-91EC275B5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800089" y="3954896"/>
              <a:ext cx="246220" cy="246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75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-0.08555 -0.043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-21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-0.20312 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56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08165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0.08229 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n de cmems in situ tac">
            <a:extLst>
              <a:ext uri="{FF2B5EF4-FFF2-40B4-BE49-F238E27FC236}">
                <a16:creationId xmlns:a16="http://schemas.microsoft.com/office/drawing/2014/main" id="{3855F8AD-5E3D-4E03-80F5-F2830F46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E9D311B-FE15-4D53-AC08-491F392F3131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66B17D-0B0B-4BB9-8890-04C22C24B68C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DBD07AE-634E-4097-B413-67F9B61F5B1C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B31021A-AF2D-4FB9-9807-1A556B864BED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4. Products Description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Index files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E070130-46A4-416F-88CC-4AE5F001CC51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Marcador de pie de página 3">
            <a:extLst>
              <a:ext uri="{FF2B5EF4-FFF2-40B4-BE49-F238E27FC236}">
                <a16:creationId xmlns:a16="http://schemas.microsoft.com/office/drawing/2014/main" id="{049D934C-A412-4A51-9490-CCBE90F9F113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00A4CC9-C281-4324-9904-5753E19D76F9}"/>
              </a:ext>
            </a:extLst>
          </p:cNvPr>
          <p:cNvSpPr txBox="1">
            <a:spLocks/>
          </p:cNvSpPr>
          <p:nvPr/>
        </p:nvSpPr>
        <p:spPr>
          <a:xfrm>
            <a:off x="161683" y="1185340"/>
            <a:ext cx="11868633" cy="306180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endParaRPr lang="en-US" altLang="en-US" sz="2400" b="1" dirty="0">
              <a:solidFill>
                <a:srgbClr val="404040"/>
              </a:solidFill>
              <a:cs typeface="Courier New" panose="02070309020205020404" pitchFamily="49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2400" b="1" dirty="0">
                <a:solidFill>
                  <a:srgbClr val="404040"/>
                </a:solidFill>
                <a:cs typeface="Courier New" panose="02070309020205020404" pitchFamily="49" charset="0"/>
              </a:rPr>
              <a:t>index_latest.txt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Title : </a:t>
            </a:r>
            <a:r>
              <a:rPr lang="en-US" altLang="en-US" sz="1200" b="1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in-situ observations catalog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Description : catalog of available IBI in-situ observations per platform.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Project : Copernicus (generated by Puertos del Estado-SPAIN).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Format version : 1.1.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 of update : 20190508093503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50" b="1" dirty="0">
                <a:solidFill>
                  <a:srgbClr val="2938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product_id,file_name,geospatial_lat_min,geospatial_lat_max,geospatial_lon_min,geospatial_lon_max,time_coverage_start,time_coverage_end,provider,date_update,data_mode,parameters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FF8A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COP-IR-01,ftp://arcas.puertos.es/Core/INSITU_IBI_NRT_OBSERVATIONS_013_033/</a:t>
            </a:r>
            <a:r>
              <a:rPr lang="en-US" altLang="en-US" sz="800" dirty="0" err="1">
                <a:solidFill>
                  <a:srgbClr val="FF8A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ibi_multiparameter_nrt</a:t>
            </a:r>
            <a:r>
              <a:rPr lang="en-US" altLang="en-US" sz="800" dirty="0">
                <a:solidFill>
                  <a:srgbClr val="FF8A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/latest/20190408/IR_TS_MO_13130_20190408.nc,28.187,28.1987,-15.8032,-15.7977,2019-04-08T00:00:00Z,2019-04-08T23:00:00Z,Puertos del Estado (Spain),2019-04-23T09:33:34Z,R,DEPH TEMP VTM02 VTPK PSAL ATMS VMDR HCSP VHM0 WSPD VPED DRYT HCDT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COP-IR-01,ftp://arcas.puertos.es/Core/INSITU_IBI_N15.8014,2019-04-09T00:00:00ZRT_OBSERVATIONS_013_033/</a:t>
            </a:r>
            <a:r>
              <a:rPr lang="en-US" altLang="en-US" sz="800" dirty="0" err="1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ibi_multiparameter_nrt</a:t>
            </a: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/latest/20190409/IR_TS_MO_13130_20190409.nc,28.1856,28.1943,-15.805,-,2019-04-09T23:00:00Z,Puertos del Estado (Spain),2019-04-23T09:33:34Z,R,DEPH TEMP VTM02 VTPK PSAL ATMS VMDR HCSP VHM0 WSPD VPED DRYT HCDT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FF8A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COP-IR-01,ftp://arcas.puertos.es/Core/INSITU_IBI_NRT_OBSERVATIONS_013_033/</a:t>
            </a:r>
            <a:r>
              <a:rPr lang="en-US" altLang="en-US" sz="800" dirty="0" err="1">
                <a:solidFill>
                  <a:srgbClr val="FF8A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ibi_multiparameter_nrt</a:t>
            </a:r>
            <a:r>
              <a:rPr lang="en-US" altLang="en-US" sz="800" dirty="0">
                <a:solidFill>
                  <a:srgbClr val="FF8A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/latest/20190410/IR_TS_MO_13130_20190410.nc,28.1856,28.1914,-15.805,-15.8014,2019-04-10T00:00:00Z,2019-04-10T23:00:00Z,Puertos del Estado (Spain),2019-04-23T09:33:34Z,R,DEPH TEMP VTM02 VTPK PSAL ATMS VMDR HCSP VHM0 WSPD VPED DRYT HCDT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COP-IR-01,ftp://arcas.puertos.es/Core/INSITU_IBI_NRT_OBSERVATIONS_013_033/</a:t>
            </a:r>
            <a:r>
              <a:rPr lang="en-US" altLang="en-US" sz="800" dirty="0" err="1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ibi_multiparameter_nrt</a:t>
            </a: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/latest/20190411/IR_TS_MO_13130_20190411.nc,28.1856,28.1929,-15.805,-15.7996,2019-04-11T00:00:00Z,2019-04-11T23:00:00Z,Puertos del Estado (Spain),2019-04-23T09:33:34Z,R,DEPH TEMP VTM02 VTPK PSAL ATMS VMDR HCSP VHM0 WSPD VPED DRYT HCDT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FF8A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COP-IR-01,ftp://arcas.puertos.es/Core/INSITU_IBI_NRT_OBSERVATIONS_013_033/</a:t>
            </a:r>
            <a:r>
              <a:rPr lang="en-US" altLang="en-US" sz="800" dirty="0" err="1">
                <a:solidFill>
                  <a:srgbClr val="FF8A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ibi_multiparameter_nrt</a:t>
            </a:r>
            <a:r>
              <a:rPr lang="en-US" altLang="en-US" sz="800" dirty="0">
                <a:solidFill>
                  <a:srgbClr val="FF8A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/latest/20190412/IR_TS_MO_13130_20190412.nc,28.187,28.1973,-15.805,-15.7996,2019-04-12T00:00:00Z,2019-04-12T23:00:00Z,Puertos del Estado (Spain),2019-04-23T09:33:34Z,R,DEPH TEMP VTM02 VTPK PSAL ATMS VMDR HCSP VHM0 WSPD VPED DRYT HCDT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endParaRPr lang="en-US" altLang="en-US" sz="800" dirty="0">
              <a:solidFill>
                <a:srgbClr val="4040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5446693-8B58-427F-88C0-ADD671F1AE2A}"/>
              </a:ext>
            </a:extLst>
          </p:cNvPr>
          <p:cNvSpPr txBox="1">
            <a:spLocks/>
          </p:cNvSpPr>
          <p:nvPr/>
        </p:nvSpPr>
        <p:spPr>
          <a:xfrm>
            <a:off x="161682" y="3728712"/>
            <a:ext cx="11868633" cy="306180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2400" b="1" dirty="0">
                <a:solidFill>
                  <a:srgbClr val="404040"/>
                </a:solidFill>
                <a:cs typeface="Courier New" panose="02070309020205020404" pitchFamily="49" charset="0"/>
              </a:rPr>
              <a:t>index_platform.txt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Title : </a:t>
            </a:r>
            <a:r>
              <a:rPr lang="en-US" altLang="en-US" sz="1200" b="1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in-situ platforms catalog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Description : catalog of available IBI in-situ platforms.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Project : Copernicus (generated by Puertos del Estado-SPAIN).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Format version : 1.0.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 of update : 20190508093508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800" b="1" dirty="0">
                <a:solidFill>
                  <a:srgbClr val="2938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platform_code,creation_date,update_date,wmo_platform_code,data_source,institution,institution_edmo_code,parameter,last_latitude_observation,last_longitude_observation,last_date_observation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FF8A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13130,2019-05-08T09:35:07Z,2019-05-08T09:33:52Z,13130,IR_LATEST_MO_13130_13130 IR_XXXXXX_MO_13130_13130,Puertos del Estado (Spain),2751,DEPH VHM0 VTPK VTM02 VMDR VPED ATMS DRYT WSPD HCSP HCDT TEMP PSAL,28.187,-15.805,2019-05-08T09:00:00Z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13131,2019-05-08T09:35:07Z,2019-05-08T09:33:52Z,13131,IR_LATEST_MO_13131_13131 IR_XXXXXX_MO_13131_13131,Puertos del Estado (Spain),2751,DEPH VHM0 VZMX VTPK VTM02 VMDR VPED ATMS WSPD WDIR HCSP HCDT TEMP PSAL,27.9981,-16.5942,2019-05-08T08:00:00Z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FF8A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61196,2019-05-08T09:35:07Z,2019-05-08T09:33:52Z,61196,IR_LATEST_MO_61196_61196 IR_XXXXXX_MO_61196_61196,Puertos del Estado (Spain),2751,DEPH VHM0 VZMX VTPK VTM02 VMDR VPED ATMS WSPD WDIR,41.8994,3.6517,2019-05-08T09:00:00Z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r>
              <a:rPr lang="en-US" altLang="en-US" sz="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61197,2019-05-08T09:35:07Z,2019-05-08T09:33:52Z,61197,IR_LATEST_MO_61197_61197 IR_XXXXXX_MO_61197_61197,Puertos del Estado (Spain),2751,DEPH VHM0 VZMX VTPK VTM02 VMDR VPED ATMS DRYT WSPD WDIR,39.7124,4.4281,2019-05-08T09:00:00Z</a:t>
            </a:r>
          </a:p>
        </p:txBody>
      </p:sp>
    </p:spTree>
    <p:extLst>
      <p:ext uri="{BB962C8B-B14F-4D97-AF65-F5344CB8AC3E}">
        <p14:creationId xmlns:p14="http://schemas.microsoft.com/office/powerpoint/2010/main" val="3161954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n de cmems in situ tac">
            <a:extLst>
              <a:ext uri="{FF2B5EF4-FFF2-40B4-BE49-F238E27FC236}">
                <a16:creationId xmlns:a16="http://schemas.microsoft.com/office/drawing/2014/main" id="{3855F8AD-5E3D-4E03-80F5-F2830F46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E9D311B-FE15-4D53-AC08-491F392F3131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66B17D-0B0B-4BB9-8890-04C22C24B68C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DBD07AE-634E-4097-B413-67F9B61F5B1C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B31021A-AF2D-4FB9-9807-1A556B864BED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4. Products Description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File naming conventions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E070130-46A4-416F-88CC-4AE5F001CC51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Marcador de pie de página 3">
            <a:extLst>
              <a:ext uri="{FF2B5EF4-FFF2-40B4-BE49-F238E27FC236}">
                <a16:creationId xmlns:a16="http://schemas.microsoft.com/office/drawing/2014/main" id="{049D934C-A412-4A51-9490-CCBE90F9F113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56A4433-7C0F-4CC6-B83C-C68976F64785}"/>
              </a:ext>
            </a:extLst>
          </p:cNvPr>
          <p:cNvSpPr txBox="1">
            <a:spLocks/>
          </p:cNvSpPr>
          <p:nvPr/>
        </p:nvSpPr>
        <p:spPr>
          <a:xfrm>
            <a:off x="674743" y="1608894"/>
            <a:ext cx="9491941" cy="4682575"/>
          </a:xfrm>
          <a:prstGeom prst="rect">
            <a:avLst/>
          </a:prstGeom>
        </p:spPr>
        <p:txBody>
          <a:bodyPr vert="horz" lIns="0" tIns="0" rIns="0" bIns="0" numCol="3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600" b="1" dirty="0">
                <a:solidFill>
                  <a:srgbClr val="404040"/>
                </a:solidFill>
              </a:rPr>
              <a:t>Latest directory: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dirty="0">
                <a:solidFill>
                  <a:srgbClr val="404040"/>
                </a:solidFill>
              </a:rPr>
              <a:t>• </a:t>
            </a:r>
            <a:r>
              <a:rPr lang="en-US" altLang="en-US" sz="1200" dirty="0">
                <a:solidFill>
                  <a:srgbClr val="C00000"/>
                </a:solidFill>
              </a:rPr>
              <a:t>RR</a:t>
            </a:r>
            <a:r>
              <a:rPr lang="en-US" altLang="en-US" sz="1200" dirty="0">
                <a:solidFill>
                  <a:srgbClr val="404040"/>
                </a:solidFill>
              </a:rPr>
              <a:t>_LATEST_</a:t>
            </a:r>
            <a:r>
              <a:rPr lang="en-US" altLang="en-US" sz="1200" dirty="0">
                <a:solidFill>
                  <a:srgbClr val="FF8A7B"/>
                </a:solidFill>
              </a:rPr>
              <a:t>XX</a:t>
            </a:r>
            <a:r>
              <a:rPr lang="en-US" altLang="en-US" sz="1200" dirty="0">
                <a:solidFill>
                  <a:srgbClr val="404040"/>
                </a:solidFill>
              </a:rPr>
              <a:t>_</a:t>
            </a:r>
            <a:r>
              <a:rPr lang="en-US" altLang="en-US" sz="1200" dirty="0">
                <a:solidFill>
                  <a:srgbClr val="0070C0"/>
                </a:solidFill>
              </a:rPr>
              <a:t>YY</a:t>
            </a:r>
            <a:r>
              <a:rPr lang="en-US" altLang="en-US" sz="1200" dirty="0">
                <a:solidFill>
                  <a:srgbClr val="404040"/>
                </a:solidFill>
              </a:rPr>
              <a:t>_</a:t>
            </a:r>
            <a:r>
              <a:rPr lang="en-US" altLang="en-US" sz="1200" dirty="0">
                <a:solidFill>
                  <a:srgbClr val="00B050"/>
                </a:solidFill>
              </a:rPr>
              <a:t>CODE</a:t>
            </a:r>
            <a:r>
              <a:rPr lang="en-US" altLang="en-US" sz="1200" dirty="0">
                <a:solidFill>
                  <a:srgbClr val="404040"/>
                </a:solidFill>
              </a:rPr>
              <a:t>_YYYYMMDD.nc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2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600" b="1" dirty="0">
                <a:solidFill>
                  <a:srgbClr val="404040"/>
                </a:solidFill>
              </a:rPr>
              <a:t>Monthly directory: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dirty="0">
                <a:solidFill>
                  <a:srgbClr val="404040"/>
                </a:solidFill>
              </a:rPr>
              <a:t>• </a:t>
            </a:r>
            <a:r>
              <a:rPr lang="en-US" altLang="en-US" sz="1200" dirty="0">
                <a:solidFill>
                  <a:srgbClr val="C00000"/>
                </a:solidFill>
              </a:rPr>
              <a:t>RR</a:t>
            </a:r>
            <a:r>
              <a:rPr lang="en-US" altLang="en-US" sz="1200" dirty="0">
                <a:solidFill>
                  <a:srgbClr val="404040"/>
                </a:solidFill>
              </a:rPr>
              <a:t>_YYYYMM_</a:t>
            </a:r>
            <a:r>
              <a:rPr lang="en-US" altLang="en-US" sz="1200" dirty="0">
                <a:solidFill>
                  <a:srgbClr val="FF8A7B"/>
                </a:solidFill>
              </a:rPr>
              <a:t>XX</a:t>
            </a:r>
            <a:r>
              <a:rPr lang="en-US" altLang="en-US" sz="1200" dirty="0">
                <a:solidFill>
                  <a:srgbClr val="404040"/>
                </a:solidFill>
              </a:rPr>
              <a:t>_</a:t>
            </a:r>
            <a:r>
              <a:rPr lang="en-US" altLang="en-US" sz="1200" dirty="0">
                <a:solidFill>
                  <a:srgbClr val="0070C0"/>
                </a:solidFill>
              </a:rPr>
              <a:t>YY</a:t>
            </a:r>
            <a:r>
              <a:rPr lang="en-US" altLang="en-US" sz="1200" dirty="0">
                <a:solidFill>
                  <a:srgbClr val="404040"/>
                </a:solidFill>
              </a:rPr>
              <a:t>_</a:t>
            </a:r>
            <a:r>
              <a:rPr lang="en-US" altLang="en-US" sz="1200" dirty="0">
                <a:solidFill>
                  <a:srgbClr val="00B050"/>
                </a:solidFill>
              </a:rPr>
              <a:t>CODE</a:t>
            </a:r>
            <a:r>
              <a:rPr lang="en-US" altLang="en-US" sz="1200" dirty="0">
                <a:solidFill>
                  <a:srgbClr val="404040"/>
                </a:solidFill>
              </a:rPr>
              <a:t>.nc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2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600" b="1" dirty="0">
                <a:solidFill>
                  <a:srgbClr val="404040"/>
                </a:solidFill>
              </a:rPr>
              <a:t>History directory: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dirty="0">
                <a:solidFill>
                  <a:srgbClr val="404040"/>
                </a:solidFill>
              </a:rPr>
              <a:t>• </a:t>
            </a:r>
            <a:r>
              <a:rPr lang="en-US" altLang="en-US" sz="1200" dirty="0">
                <a:solidFill>
                  <a:srgbClr val="C00000"/>
                </a:solidFill>
              </a:rPr>
              <a:t>RR</a:t>
            </a:r>
            <a:r>
              <a:rPr lang="en-US" altLang="en-US" sz="1200" dirty="0">
                <a:solidFill>
                  <a:srgbClr val="404040"/>
                </a:solidFill>
              </a:rPr>
              <a:t>_</a:t>
            </a:r>
            <a:r>
              <a:rPr lang="en-US" altLang="en-US" sz="1200" dirty="0">
                <a:solidFill>
                  <a:srgbClr val="FF8A7B"/>
                </a:solidFill>
              </a:rPr>
              <a:t>XX</a:t>
            </a:r>
            <a:r>
              <a:rPr lang="en-US" altLang="en-US" sz="1200" dirty="0">
                <a:solidFill>
                  <a:srgbClr val="404040"/>
                </a:solidFill>
              </a:rPr>
              <a:t>_</a:t>
            </a:r>
            <a:r>
              <a:rPr lang="en-US" altLang="en-US" sz="1200" dirty="0">
                <a:solidFill>
                  <a:srgbClr val="0070C0"/>
                </a:solidFill>
              </a:rPr>
              <a:t>YY</a:t>
            </a:r>
            <a:r>
              <a:rPr lang="en-US" altLang="en-US" sz="1200" dirty="0">
                <a:solidFill>
                  <a:srgbClr val="404040"/>
                </a:solidFill>
              </a:rPr>
              <a:t>_</a:t>
            </a:r>
            <a:r>
              <a:rPr lang="en-US" altLang="en-US" sz="1200" dirty="0">
                <a:solidFill>
                  <a:srgbClr val="00B050"/>
                </a:solidFill>
              </a:rPr>
              <a:t>CODE</a:t>
            </a:r>
            <a:r>
              <a:rPr lang="en-US" altLang="en-US" sz="1200" dirty="0">
                <a:solidFill>
                  <a:srgbClr val="404040"/>
                </a:solidFill>
              </a:rPr>
              <a:t>_ZZZ.nc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2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b="1" dirty="0">
                <a:solidFill>
                  <a:srgbClr val="C00000"/>
                </a:solidFill>
              </a:rPr>
              <a:t>RR</a:t>
            </a:r>
            <a:r>
              <a:rPr lang="en-US" altLang="en-US" sz="1200" dirty="0">
                <a:solidFill>
                  <a:srgbClr val="C00000"/>
                </a:solidFill>
              </a:rPr>
              <a:t>: region bigram 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dirty="0">
                <a:solidFill>
                  <a:srgbClr val="404040"/>
                </a:solidFill>
              </a:rPr>
              <a:t>LATEST: fixed name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b="1" dirty="0">
                <a:solidFill>
                  <a:srgbClr val="FF8A7B"/>
                </a:solidFill>
              </a:rPr>
              <a:t>XX</a:t>
            </a:r>
            <a:r>
              <a:rPr lang="en-US" altLang="en-US" sz="1200" dirty="0">
                <a:solidFill>
                  <a:srgbClr val="FF8A7B"/>
                </a:solidFill>
              </a:rPr>
              <a:t>: TS (</a:t>
            </a:r>
            <a:r>
              <a:rPr lang="en-US" altLang="en-US" sz="1200" dirty="0" err="1">
                <a:solidFill>
                  <a:srgbClr val="FF8A7B"/>
                </a:solidFill>
              </a:rPr>
              <a:t>timeserie</a:t>
            </a:r>
            <a:r>
              <a:rPr lang="en-US" altLang="en-US" sz="1200" dirty="0">
                <a:solidFill>
                  <a:srgbClr val="FF8A7B"/>
                </a:solidFill>
              </a:rPr>
              <a:t>) or PR (profile)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b="1" dirty="0">
                <a:solidFill>
                  <a:srgbClr val="0070C0"/>
                </a:solidFill>
              </a:rPr>
              <a:t>YY</a:t>
            </a:r>
            <a:r>
              <a:rPr lang="en-US" altLang="en-US" sz="1200" dirty="0">
                <a:solidFill>
                  <a:srgbClr val="0070C0"/>
                </a:solidFill>
              </a:rPr>
              <a:t>: data type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b="1" dirty="0">
                <a:solidFill>
                  <a:srgbClr val="00B050"/>
                </a:solidFill>
              </a:rPr>
              <a:t>CODE</a:t>
            </a:r>
            <a:r>
              <a:rPr lang="en-US" altLang="en-US" sz="1200" dirty="0">
                <a:solidFill>
                  <a:srgbClr val="00B050"/>
                </a:solidFill>
              </a:rPr>
              <a:t>: platform code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dirty="0">
                <a:solidFill>
                  <a:srgbClr val="404040"/>
                </a:solidFill>
              </a:rPr>
              <a:t>YYYYMMDD: year month day of observations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dirty="0">
                <a:solidFill>
                  <a:srgbClr val="404040"/>
                </a:solidFill>
              </a:rPr>
              <a:t>YYYYMM : year month  of observations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dirty="0">
                <a:solidFill>
                  <a:srgbClr val="404040"/>
                </a:solidFill>
              </a:rPr>
              <a:t>ZZZ : To split files (per year, time sampling…)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200" dirty="0">
                <a:solidFill>
                  <a:srgbClr val="404040"/>
                </a:solidFill>
              </a:rPr>
              <a:t>.</a:t>
            </a:r>
            <a:r>
              <a:rPr lang="en-US" altLang="en-US" sz="1200" dirty="0" err="1">
                <a:solidFill>
                  <a:srgbClr val="404040"/>
                </a:solidFill>
              </a:rPr>
              <a:t>nc</a:t>
            </a:r>
            <a:r>
              <a:rPr lang="en-US" altLang="en-US" sz="1200" dirty="0">
                <a:solidFill>
                  <a:srgbClr val="404040"/>
                </a:solidFill>
              </a:rPr>
              <a:t>: NetCDF file name suffix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800" dirty="0">
              <a:solidFill>
                <a:srgbClr val="40404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600" b="1" dirty="0">
                <a:solidFill>
                  <a:srgbClr val="0070C0"/>
                </a:solidFill>
              </a:rPr>
              <a:t>Data types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PF profiling floats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GL gliders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MO fixed buoys, mooring time series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RF River flow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HF </a:t>
            </a:r>
            <a:r>
              <a:rPr lang="en-US" altLang="en-US" sz="1200" dirty="0" err="1">
                <a:solidFill>
                  <a:srgbClr val="0070C0"/>
                </a:solidFill>
              </a:rPr>
              <a:t>HF</a:t>
            </a:r>
            <a:r>
              <a:rPr lang="en-US" altLang="en-US" sz="1200" dirty="0">
                <a:solidFill>
                  <a:srgbClr val="0070C0"/>
                </a:solidFill>
              </a:rPr>
              <a:t> radar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DB drifting buoys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DC drifting buoy reporting current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CT oceanographic CTD profiles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BO bottle data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FB </a:t>
            </a:r>
            <a:r>
              <a:rPr lang="en-US" altLang="en-US" sz="1200" dirty="0" err="1">
                <a:solidFill>
                  <a:srgbClr val="0070C0"/>
                </a:solidFill>
              </a:rPr>
              <a:t>ferrybox</a:t>
            </a:r>
            <a:endParaRPr lang="en-US" altLang="en-US" sz="1200" dirty="0">
              <a:solidFill>
                <a:srgbClr val="0070C0"/>
              </a:solidFill>
            </a:endParaRP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SF towed CTD data (ex: </a:t>
            </a:r>
            <a:r>
              <a:rPr lang="en-US" altLang="en-US" sz="1200" dirty="0" err="1">
                <a:solidFill>
                  <a:srgbClr val="0070C0"/>
                </a:solidFill>
              </a:rPr>
              <a:t>scanfish</a:t>
            </a:r>
            <a:r>
              <a:rPr lang="en-US" altLang="en-US" sz="1200" dirty="0">
                <a:solidFill>
                  <a:srgbClr val="0070C0"/>
                </a:solidFill>
              </a:rPr>
              <a:t>)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TG Tide gauge station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TS </a:t>
            </a:r>
            <a:r>
              <a:rPr lang="en-US" altLang="en-US" sz="1200" dirty="0" err="1">
                <a:solidFill>
                  <a:srgbClr val="0070C0"/>
                </a:solidFill>
              </a:rPr>
              <a:t>thermosalinograph</a:t>
            </a:r>
            <a:r>
              <a:rPr lang="en-US" altLang="en-US" sz="1200" dirty="0">
                <a:solidFill>
                  <a:srgbClr val="0070C0"/>
                </a:solidFill>
              </a:rPr>
              <a:t> data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XB XBT or XCTD profiles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ML mini logger for fishery observing system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SM Sea mammals data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70C0"/>
                </a:solidFill>
              </a:rPr>
              <a:t>XX Not yet identified data type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1600" b="1" dirty="0">
              <a:solidFill>
                <a:srgbClr val="C00000"/>
              </a:solidFill>
            </a:endParaRP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600" b="1" dirty="0">
                <a:solidFill>
                  <a:srgbClr val="C00000"/>
                </a:solidFill>
              </a:rPr>
              <a:t>Region bigram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C00000"/>
                </a:solidFill>
              </a:rPr>
              <a:t>GL Global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C00000"/>
                </a:solidFill>
              </a:rPr>
              <a:t>AR Arctic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C00000"/>
                </a:solidFill>
              </a:rPr>
              <a:t>BO Baltic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C00000"/>
                </a:solidFill>
              </a:rPr>
              <a:t>NO North West Shelf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C00000"/>
                </a:solidFill>
              </a:rPr>
              <a:t>IR IBI (Iberia-Biscay-Ireland)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C00000"/>
                </a:solidFill>
              </a:rPr>
              <a:t>MO Mediterranean</a:t>
            </a:r>
          </a:p>
          <a:p>
            <a:pPr marL="171450" indent="-17145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C00000"/>
                </a:solidFill>
              </a:rPr>
              <a:t>BS Black Sea</a:t>
            </a:r>
          </a:p>
          <a:p>
            <a:pPr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defRPr/>
            </a:pPr>
            <a:endParaRPr lang="en-US" altLang="en-US" sz="8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8B3CA4A-1F22-4953-95BD-89DBAA1E17E9}"/>
              </a:ext>
            </a:extLst>
          </p:cNvPr>
          <p:cNvSpPr txBox="1"/>
          <p:nvPr/>
        </p:nvSpPr>
        <p:spPr>
          <a:xfrm>
            <a:off x="6857400" y="3723053"/>
            <a:ext cx="5172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293894"/>
                </a:solidFill>
                <a:latin typeface="+mj-lt"/>
              </a:rPr>
              <a:t>New NRT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product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file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naming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convention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is</a:t>
            </a:r>
            <a:r>
              <a:rPr lang="es-ES" sz="3200" dirty="0">
                <a:solidFill>
                  <a:srgbClr val="293894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rgbClr val="293894"/>
                </a:solidFill>
                <a:latin typeface="+mj-lt"/>
              </a:rPr>
              <a:t>easier</a:t>
            </a:r>
            <a:endParaRPr lang="en-US" sz="3200" dirty="0">
              <a:solidFill>
                <a:srgbClr val="293894"/>
              </a:solidFill>
              <a:latin typeface="+mj-lt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43CFD4-98E6-4F5A-B0A2-18C199783576}"/>
              </a:ext>
            </a:extLst>
          </p:cNvPr>
          <p:cNvSpPr txBox="1"/>
          <p:nvPr/>
        </p:nvSpPr>
        <p:spPr>
          <a:xfrm>
            <a:off x="6857400" y="4800271"/>
            <a:ext cx="51729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b="1" dirty="0">
                <a:solidFill>
                  <a:srgbClr val="C00000"/>
                </a:solidFill>
              </a:rPr>
              <a:t>RR</a:t>
            </a:r>
            <a:r>
              <a:rPr lang="en-US" altLang="en-US" sz="3200" b="1" dirty="0">
                <a:solidFill>
                  <a:srgbClr val="404040"/>
                </a:solidFill>
              </a:rPr>
              <a:t>_</a:t>
            </a:r>
            <a:r>
              <a:rPr lang="en-US" altLang="en-US" sz="3200" b="1" dirty="0">
                <a:solidFill>
                  <a:srgbClr val="FF8A7B"/>
                </a:solidFill>
              </a:rPr>
              <a:t>XX</a:t>
            </a:r>
            <a:r>
              <a:rPr lang="en-US" altLang="en-US" sz="3200" b="1" dirty="0">
                <a:solidFill>
                  <a:srgbClr val="404040"/>
                </a:solidFill>
              </a:rPr>
              <a:t>_</a:t>
            </a:r>
            <a:r>
              <a:rPr lang="en-US" altLang="en-US" sz="3200" b="1" dirty="0">
                <a:solidFill>
                  <a:srgbClr val="0070C0"/>
                </a:solidFill>
              </a:rPr>
              <a:t>YY</a:t>
            </a:r>
            <a:r>
              <a:rPr lang="en-US" altLang="en-US" sz="3200" b="1" dirty="0">
                <a:solidFill>
                  <a:srgbClr val="404040"/>
                </a:solidFill>
              </a:rPr>
              <a:t>_</a:t>
            </a:r>
            <a:r>
              <a:rPr lang="en-US" altLang="en-US" sz="3200" b="1" dirty="0">
                <a:solidFill>
                  <a:srgbClr val="00B050"/>
                </a:solidFill>
              </a:rPr>
              <a:t>CODE</a:t>
            </a:r>
            <a:r>
              <a:rPr lang="en-US" altLang="en-US" sz="3200" b="1" dirty="0">
                <a:solidFill>
                  <a:srgbClr val="404040"/>
                </a:solidFill>
              </a:rPr>
              <a:t>_*.nc</a:t>
            </a:r>
          </a:p>
          <a:p>
            <a:r>
              <a:rPr lang="en-US" sz="2000" dirty="0">
                <a:solidFill>
                  <a:srgbClr val="404040"/>
                </a:solidFill>
                <a:latin typeface="+mj-lt"/>
              </a:rPr>
              <a:t>* YYYYMMDD for latest</a:t>
            </a:r>
          </a:p>
          <a:p>
            <a:r>
              <a:rPr lang="en-US" sz="2000" dirty="0">
                <a:solidFill>
                  <a:srgbClr val="404040"/>
                </a:solidFill>
                <a:latin typeface="+mj-lt"/>
              </a:rPr>
              <a:t>*YYYYMM for monthly</a:t>
            </a:r>
          </a:p>
          <a:p>
            <a:r>
              <a:rPr lang="en-US" sz="2000" dirty="0">
                <a:solidFill>
                  <a:srgbClr val="404040"/>
                </a:solidFill>
                <a:latin typeface="+mj-lt"/>
              </a:rPr>
              <a:t>*ZZZ for history</a:t>
            </a:r>
            <a:endParaRPr lang="en-US" sz="1500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37BD8AD-3A88-4D9E-95C9-B35DF8B00A3C}"/>
              </a:ext>
            </a:extLst>
          </p:cNvPr>
          <p:cNvSpPr txBox="1"/>
          <p:nvPr/>
        </p:nvSpPr>
        <p:spPr>
          <a:xfrm>
            <a:off x="256518" y="2223722"/>
            <a:ext cx="11773798" cy="264687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 dirty="0"/>
              <a:t>IR_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LATEST</a:t>
            </a:r>
            <a:r>
              <a:rPr lang="en-US" sz="2800" dirty="0"/>
              <a:t>_TS_MO_</a:t>
            </a:r>
            <a:r>
              <a:rPr lang="en-US" sz="2800" b="1" dirty="0"/>
              <a:t>62082</a:t>
            </a:r>
            <a:r>
              <a:rPr lang="en-US" sz="2800" dirty="0"/>
              <a:t>_20190409.nc  </a:t>
            </a:r>
            <a:r>
              <a:rPr lang="en-US" sz="2800" dirty="0">
                <a:sym typeface="Wingdings" panose="05000000000000000000" pitchFamily="2" charset="2"/>
              </a:rPr>
              <a:t>	</a:t>
            </a:r>
            <a:r>
              <a:rPr lang="en-US" sz="2800" dirty="0"/>
              <a:t>IR_TS_MO_</a:t>
            </a:r>
            <a:r>
              <a:rPr lang="en-US" sz="2800" b="1" dirty="0"/>
              <a:t>62082</a:t>
            </a:r>
            <a:r>
              <a:rPr lang="en-US" sz="2800" dirty="0"/>
              <a:t>_20190409.nc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 dirty="0"/>
              <a:t>IR_</a:t>
            </a:r>
            <a:r>
              <a:rPr lang="en-US" sz="2800" dirty="0">
                <a:solidFill>
                  <a:srgbClr val="FF0000"/>
                </a:solidFill>
              </a:rPr>
              <a:t>201904</a:t>
            </a:r>
            <a:r>
              <a:rPr lang="en-US" sz="2800" dirty="0"/>
              <a:t>_TS_</a:t>
            </a:r>
            <a:r>
              <a:rPr lang="en-US" sz="2800" dirty="0">
                <a:solidFill>
                  <a:srgbClr val="FF0000"/>
                </a:solidFill>
              </a:rPr>
              <a:t>MO</a:t>
            </a:r>
            <a:r>
              <a:rPr lang="en-US" sz="2800" dirty="0"/>
              <a:t>_</a:t>
            </a:r>
            <a:r>
              <a:rPr lang="en-US" sz="2800" b="1" dirty="0"/>
              <a:t>MahonTG</a:t>
            </a:r>
            <a:r>
              <a:rPr lang="en-US" sz="2800" dirty="0"/>
              <a:t>.nc 	      </a:t>
            </a:r>
            <a:r>
              <a:rPr lang="en-US" sz="2800" dirty="0">
                <a:sym typeface="Wingdings" panose="05000000000000000000" pitchFamily="2" charset="2"/>
              </a:rPr>
              <a:t>	IR_TS_</a:t>
            </a:r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TG</a:t>
            </a:r>
            <a:r>
              <a:rPr lang="en-US" sz="2800" dirty="0">
                <a:sym typeface="Wingdings" panose="05000000000000000000" pitchFamily="2" charset="2"/>
              </a:rPr>
              <a:t>_</a:t>
            </a:r>
            <a:r>
              <a:rPr lang="en-US" sz="2800" b="1" dirty="0">
                <a:sym typeface="Wingdings" panose="05000000000000000000" pitchFamily="2" charset="2"/>
              </a:rPr>
              <a:t>MahonTG</a:t>
            </a:r>
            <a:r>
              <a:rPr lang="en-US" sz="2800" dirty="0">
                <a:sym typeface="Wingdings" panose="05000000000000000000" pitchFamily="2" charset="2"/>
              </a:rPr>
              <a:t>_</a:t>
            </a:r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201904</a:t>
            </a:r>
            <a:r>
              <a:rPr lang="en-US" sz="2800" dirty="0">
                <a:sym typeface="Wingdings" panose="05000000000000000000" pitchFamily="2" charset="2"/>
              </a:rPr>
              <a:t>.nc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 dirty="0"/>
              <a:t>IR_TS_MO_</a:t>
            </a:r>
            <a:r>
              <a:rPr lang="en-US" sz="2800" b="1" dirty="0"/>
              <a:t>Bilbao-coast-buoy</a:t>
            </a:r>
            <a:r>
              <a:rPr lang="en-US" sz="2800" dirty="0"/>
              <a:t>.nc 	      </a:t>
            </a:r>
            <a:r>
              <a:rPr lang="en-US" sz="2800" dirty="0">
                <a:sym typeface="Wingdings" panose="05000000000000000000" pitchFamily="2" charset="2"/>
              </a:rPr>
              <a:t> IR_TS_MO_</a:t>
            </a:r>
            <a:r>
              <a:rPr lang="en-US" sz="2800" b="1" dirty="0">
                <a:sym typeface="Wingdings" panose="05000000000000000000" pitchFamily="2" charset="2"/>
              </a:rPr>
              <a:t>Bilbao-coast-buoy</a:t>
            </a:r>
            <a:r>
              <a:rPr lang="en-US" sz="2800" dirty="0">
                <a:sym typeface="Wingdings" panose="05000000000000000000" pitchFamily="2" charset="2"/>
              </a:rPr>
              <a:t>.nc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11948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n de cmems in situ tac">
            <a:extLst>
              <a:ext uri="{FF2B5EF4-FFF2-40B4-BE49-F238E27FC236}">
                <a16:creationId xmlns:a16="http://schemas.microsoft.com/office/drawing/2014/main" id="{3855F8AD-5E3D-4E03-80F5-F2830F46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E9D311B-FE15-4D53-AC08-491F392F3131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66B17D-0B0B-4BB9-8890-04C22C24B68C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DBD07AE-634E-4097-B413-67F9B61F5B1C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B31021A-AF2D-4FB9-9807-1A556B864BED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4. Products Description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New version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E070130-46A4-416F-88CC-4AE5F001CC51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Marcador de pie de página 3">
            <a:extLst>
              <a:ext uri="{FF2B5EF4-FFF2-40B4-BE49-F238E27FC236}">
                <a16:creationId xmlns:a16="http://schemas.microsoft.com/office/drawing/2014/main" id="{049D934C-A412-4A51-9490-CCBE90F9F113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01F099D-3000-4AFE-A550-07D55522C650}"/>
              </a:ext>
            </a:extLst>
          </p:cNvPr>
          <p:cNvSpPr txBox="1">
            <a:spLocks/>
          </p:cNvSpPr>
          <p:nvPr/>
        </p:nvSpPr>
        <p:spPr>
          <a:xfrm>
            <a:off x="674744" y="1389881"/>
            <a:ext cx="10928252" cy="48398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404040"/>
                </a:solidFill>
              </a:rPr>
              <a:t>Transition to </a:t>
            </a:r>
            <a:r>
              <a:rPr lang="en-US" altLang="en-US" b="1" dirty="0">
                <a:solidFill>
                  <a:srgbClr val="404040"/>
                </a:solidFill>
              </a:rPr>
              <a:t>NetCDF4</a:t>
            </a:r>
            <a:r>
              <a:rPr lang="en-US" altLang="en-US" dirty="0">
                <a:solidFill>
                  <a:srgbClr val="404040"/>
                </a:solidFill>
              </a:rPr>
              <a:t> classic format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404040"/>
                </a:solidFill>
              </a:rPr>
              <a:t>Use of data packaging method based on </a:t>
            </a:r>
            <a:r>
              <a:rPr lang="en-US" altLang="en-US" b="1" dirty="0">
                <a:solidFill>
                  <a:srgbClr val="404040"/>
                </a:solidFill>
              </a:rPr>
              <a:t>scale factor</a:t>
            </a:r>
            <a:r>
              <a:rPr lang="en-US" altLang="en-US" dirty="0">
                <a:solidFill>
                  <a:srgbClr val="404040"/>
                </a:solidFill>
              </a:rPr>
              <a:t> an </a:t>
            </a:r>
            <a:r>
              <a:rPr lang="en-US" altLang="en-US" b="1" dirty="0">
                <a:solidFill>
                  <a:srgbClr val="404040"/>
                </a:solidFill>
              </a:rPr>
              <a:t>offset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>
                <a:solidFill>
                  <a:srgbClr val="404040"/>
                </a:solidFill>
              </a:rPr>
              <a:t>File naming</a:t>
            </a:r>
            <a:r>
              <a:rPr lang="en-US" altLang="en-US" dirty="0">
                <a:solidFill>
                  <a:srgbClr val="404040"/>
                </a:solidFill>
              </a:rPr>
              <a:t> harmonization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404040"/>
                </a:solidFill>
              </a:rPr>
              <a:t>Reshape of directories </a:t>
            </a:r>
            <a:r>
              <a:rPr lang="en-US" altLang="en-US" b="1" dirty="0">
                <a:solidFill>
                  <a:srgbClr val="404040"/>
                </a:solidFill>
              </a:rPr>
              <a:t>structure</a:t>
            </a:r>
            <a:r>
              <a:rPr lang="en-US" altLang="en-US" dirty="0">
                <a:solidFill>
                  <a:srgbClr val="404040"/>
                </a:solidFill>
              </a:rPr>
              <a:t>: </a:t>
            </a:r>
          </a:p>
          <a:p>
            <a:pPr marL="800100" lvl="1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404040"/>
                </a:solidFill>
                <a:latin typeface="+mj-lt"/>
              </a:rPr>
              <a:t>Only one dataset in NRT product</a:t>
            </a:r>
          </a:p>
          <a:p>
            <a:pPr marL="800100" lvl="1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404040"/>
                </a:solidFill>
                <a:latin typeface="+mj-lt"/>
              </a:rPr>
              <a:t>Regional REP products are now in NRT</a:t>
            </a:r>
          </a:p>
          <a:p>
            <a:pPr marL="800100" lvl="1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404040"/>
                </a:solidFill>
                <a:latin typeface="+mj-lt"/>
              </a:rPr>
              <a:t>New subfolders based on data types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>
                <a:solidFill>
                  <a:srgbClr val="404040"/>
                </a:solidFill>
              </a:rPr>
              <a:t>_FillValue</a:t>
            </a:r>
            <a:r>
              <a:rPr lang="en-US" altLang="en-US" dirty="0">
                <a:solidFill>
                  <a:srgbClr val="404040"/>
                </a:solidFill>
              </a:rPr>
              <a:t> attribute set to default value of the variable type NetCDF4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>
                <a:solidFill>
                  <a:srgbClr val="404040"/>
                </a:solidFill>
              </a:rPr>
              <a:t>Homogenization</a:t>
            </a:r>
            <a:r>
              <a:rPr lang="en-US" altLang="en-US" dirty="0">
                <a:solidFill>
                  <a:srgbClr val="404040"/>
                </a:solidFill>
              </a:rPr>
              <a:t> of variable names, descriptions and units</a:t>
            </a:r>
            <a:endParaRPr lang="en-US" altLang="en-US" sz="1600" dirty="0">
              <a:solidFill>
                <a:srgbClr val="40404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876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375955"/>
            <a:ext cx="8377646" cy="5482046"/>
          </a:xfrm>
        </p:spPr>
      </p:pic>
      <p:pic>
        <p:nvPicPr>
          <p:cNvPr id="3" name="Marcador de posición de imagen 16">
            <a:extLst>
              <a:ext uri="{FF2B5EF4-FFF2-40B4-BE49-F238E27FC236}">
                <a16:creationId xmlns:a16="http://schemas.microsoft.com/office/drawing/2014/main" id="{B3B6CCFC-04BF-44FC-9963-A9A22A7896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09790" y="1430774"/>
            <a:ext cx="2405261" cy="2077758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Marcador de posición de imagen 16">
            <a:extLst>
              <a:ext uri="{FF2B5EF4-FFF2-40B4-BE49-F238E27FC236}">
                <a16:creationId xmlns:a16="http://schemas.microsoft.com/office/drawing/2014/main" id="{AECFCF89-2BB9-481C-A25F-CFF6D989AF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34576" y="2586136"/>
            <a:ext cx="2405261" cy="1927106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EC69121A-50CA-4C0E-878E-9390C3ABA657}"/>
              </a:ext>
            </a:extLst>
          </p:cNvPr>
          <p:cNvGrpSpPr/>
          <p:nvPr/>
        </p:nvGrpSpPr>
        <p:grpSpPr>
          <a:xfrm>
            <a:off x="5132971" y="3857976"/>
            <a:ext cx="6212808" cy="2277547"/>
            <a:chOff x="5766601" y="177401"/>
            <a:chExt cx="5815765" cy="20621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B617FC8-D97A-4218-8D13-6AB23F1F1028}"/>
                </a:ext>
              </a:extLst>
            </p:cNvPr>
            <p:cNvSpPr/>
            <p:nvPr/>
          </p:nvSpPr>
          <p:spPr>
            <a:xfrm>
              <a:off x="5766602" y="177402"/>
              <a:ext cx="5524790" cy="1927106"/>
            </a:xfrm>
            <a:prstGeom prst="rect">
              <a:avLst/>
            </a:prstGeom>
            <a:solidFill>
              <a:srgbClr val="293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F974BA27-F1D5-478B-B88D-2D1994BB017B}"/>
                </a:ext>
              </a:extLst>
            </p:cNvPr>
            <p:cNvSpPr txBox="1"/>
            <p:nvPr/>
          </p:nvSpPr>
          <p:spPr>
            <a:xfrm>
              <a:off x="5766601" y="177401"/>
              <a:ext cx="581576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Consolas" panose="020B0609020204030204" pitchFamily="49" charset="0"/>
                </a:rPr>
                <a:t>Website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Consolas" panose="020B0609020204030204" pitchFamily="49" charset="0"/>
                </a:rPr>
                <a:t>Dashboard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Consolas" panose="020B0609020204030204" pitchFamily="49" charset="0"/>
                </a:rPr>
                <a:t>Key Performance Indicators</a:t>
              </a:r>
            </a:p>
          </p:txBody>
        </p:sp>
      </p:grpSp>
      <p:pic>
        <p:nvPicPr>
          <p:cNvPr id="7" name="Picture 2" descr="Resultado de imagen de cmems in situ tac">
            <a:extLst>
              <a:ext uri="{FF2B5EF4-FFF2-40B4-BE49-F238E27FC236}">
                <a16:creationId xmlns:a16="http://schemas.microsoft.com/office/drawing/2014/main" id="{226772CD-DDDC-4E71-946B-9FD1DAF9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481BE20-EADA-4E10-9B9A-84BA4E848DF7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C61B88-DB75-4359-B5E3-A546D4E1E09C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AC82C78-A51C-46FD-8522-2C6BBCCD3BE4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52F0BD3-01B6-4968-AF7F-870050387384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5. CMEMS In Situ TAC Improvements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678437-E9AD-426A-94D7-00645F2B1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3346"/>
            <a:ext cx="12192000" cy="65046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3C00B8-0ABA-4654-8EE3-7E246F74F862}"/>
              </a:ext>
            </a:extLst>
          </p:cNvPr>
          <p:cNvSpPr txBox="1"/>
          <p:nvPr/>
        </p:nvSpPr>
        <p:spPr>
          <a:xfrm>
            <a:off x="9226445" y="-15986"/>
            <a:ext cx="29655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8A7B"/>
                </a:solidFill>
                <a:latin typeface="+mj-lt"/>
              </a:rPr>
              <a:t>http://www.marineinsitu.eu</a:t>
            </a:r>
          </a:p>
        </p:txBody>
      </p:sp>
    </p:spTree>
    <p:extLst>
      <p:ext uri="{BB962C8B-B14F-4D97-AF65-F5344CB8AC3E}">
        <p14:creationId xmlns:p14="http://schemas.microsoft.com/office/powerpoint/2010/main" val="4002576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>
            <a:fillRect/>
          </a:stretch>
        </p:blipFill>
        <p:spPr>
          <a:xfrm>
            <a:off x="6829801" y="1265940"/>
            <a:ext cx="5362199" cy="48863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7" name="Forma libre 5" descr="Bloque de énfasis sólido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1408574" y="3307642"/>
            <a:ext cx="621742" cy="54560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6131B15-7474-44A8-9865-69D7A83DC172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AD3972E-9E59-4069-A52C-97495DFD9521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5. CMEMS In Situ TAC Improvements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Website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22" name="Forma libre 5" descr="Bloque de énfasis sólido">
            <a:extLst>
              <a:ext uri="{FF2B5EF4-FFF2-40B4-BE49-F238E27FC236}">
                <a16:creationId xmlns:a16="http://schemas.microsoft.com/office/drawing/2014/main" id="{02096AC4-4E6D-41F6-BCF1-FF0E7916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1234570" y="3178766"/>
            <a:ext cx="266068" cy="23348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23" name="Forma libre 5" descr="Bloque de énfasis sólido">
            <a:extLst>
              <a:ext uri="{FF2B5EF4-FFF2-40B4-BE49-F238E27FC236}">
                <a16:creationId xmlns:a16="http://schemas.microsoft.com/office/drawing/2014/main" id="{BE00F030-2B06-4AF3-B87F-0BF2C6B4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1456702" y="2960432"/>
            <a:ext cx="325563" cy="28569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A152E72-59C2-4C0B-AFF1-D7BE7F09C74E}"/>
              </a:ext>
            </a:extLst>
          </p:cNvPr>
          <p:cNvSpPr txBox="1">
            <a:spLocks/>
          </p:cNvSpPr>
          <p:nvPr/>
        </p:nvSpPr>
        <p:spPr>
          <a:xfrm>
            <a:off x="674744" y="1389881"/>
            <a:ext cx="5745322" cy="48398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i="1" dirty="0">
                <a:solidFill>
                  <a:srgbClr val="293894"/>
                </a:solidFill>
              </a:rPr>
              <a:t>&gt; About &gt; Documentation</a:t>
            </a:r>
          </a:p>
          <a:p>
            <a:pPr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dirty="0">
                <a:solidFill>
                  <a:srgbClr val="FF8A7B"/>
                </a:solidFill>
              </a:rPr>
              <a:t>http://www.marineinsitu.eu/documentation/</a:t>
            </a:r>
          </a:p>
          <a:p>
            <a:pPr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b="1" dirty="0">
                <a:solidFill>
                  <a:srgbClr val="404040"/>
                </a:solidFill>
              </a:rPr>
              <a:t>Documentation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SRD – System Requirement Document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PUM – Products User Manual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OceanSITES NetCDF Format Reference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Parameters List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Quality Control procedures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Some useful code</a:t>
            </a:r>
            <a:endParaRPr lang="en-US" alt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39329" y="1389782"/>
            <a:ext cx="6852671" cy="465981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6131B15-7474-44A8-9865-69D7A83DC172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AD3972E-9E59-4069-A52C-97495DFD9521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5. CMEMS In Situ TAC Improvements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KPIs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A152E72-59C2-4C0B-AFF1-D7BE7F09C74E}"/>
              </a:ext>
            </a:extLst>
          </p:cNvPr>
          <p:cNvSpPr txBox="1">
            <a:spLocks/>
          </p:cNvSpPr>
          <p:nvPr/>
        </p:nvSpPr>
        <p:spPr>
          <a:xfrm>
            <a:off x="674744" y="1389881"/>
            <a:ext cx="5745322" cy="48398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i="1" dirty="0">
                <a:solidFill>
                  <a:srgbClr val="293894"/>
                </a:solidFill>
              </a:rPr>
              <a:t>&gt; Services &gt; Monitoring</a:t>
            </a:r>
          </a:p>
          <a:p>
            <a:pPr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dirty="0">
                <a:solidFill>
                  <a:srgbClr val="FF8A7B"/>
                </a:solidFill>
              </a:rPr>
              <a:t>http://www.marineinsitu.eu/monitoring/</a:t>
            </a:r>
          </a:p>
          <a:p>
            <a:pPr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b="1" dirty="0">
                <a:solidFill>
                  <a:srgbClr val="404040"/>
                </a:solidFill>
              </a:rPr>
              <a:t>Key Performance Indicators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KPI1 – Delay of Arrival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KPI2 – Number of Platforms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KPI3 – Data Quality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KPI4 – Usage (deprecated)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KPI5 – Data Providers </a:t>
            </a:r>
            <a:r>
              <a:rPr lang="en-US" altLang="en-US" sz="2400" dirty="0">
                <a:solidFill>
                  <a:srgbClr val="8486BD"/>
                </a:solidFill>
              </a:rPr>
              <a:t>Soon</a:t>
            </a:r>
          </a:p>
          <a:p>
            <a:pPr marL="342900" indent="-342900"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404040"/>
                </a:solidFill>
              </a:rPr>
              <a:t>KPI6 – Data Files </a:t>
            </a:r>
            <a:r>
              <a:rPr lang="en-US" altLang="en-US" sz="2400" dirty="0">
                <a:solidFill>
                  <a:srgbClr val="8486BD"/>
                </a:solidFill>
              </a:rPr>
              <a:t>Soon</a:t>
            </a:r>
            <a:endParaRPr lang="en-US" altLang="en-US" dirty="0">
              <a:solidFill>
                <a:srgbClr val="8486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408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DC61681-4B83-4122-99EC-D7D40907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73"/>
            <a:ext cx="12192000" cy="5050243"/>
          </a:xfrm>
          <a:prstGeom prst="rect">
            <a:avLst/>
          </a:prstGeom>
        </p:spPr>
      </p:pic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6131B15-7474-44A8-9865-69D7A83DC172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AD3972E-9E59-4069-A52C-97495DFD9521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5. CMEMS In Situ TAC Improvements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Dashboard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A152E72-59C2-4C0B-AFF1-D7BE7F09C74E}"/>
              </a:ext>
            </a:extLst>
          </p:cNvPr>
          <p:cNvSpPr txBox="1">
            <a:spLocks/>
          </p:cNvSpPr>
          <p:nvPr/>
        </p:nvSpPr>
        <p:spPr>
          <a:xfrm>
            <a:off x="1779469" y="978476"/>
            <a:ext cx="11116203" cy="3330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i="1" dirty="0">
                <a:solidFill>
                  <a:srgbClr val="293894"/>
                </a:solidFill>
              </a:rPr>
              <a:t>&gt; Services &gt; Dashboard </a:t>
            </a:r>
            <a:r>
              <a:rPr lang="en-US" altLang="en-US" sz="1800" b="1" dirty="0">
                <a:solidFill>
                  <a:srgbClr val="FF8A7B"/>
                </a:solidFill>
              </a:rPr>
              <a:t>http://www.marineinsitu.eu/dashboard/</a:t>
            </a:r>
          </a:p>
        </p:txBody>
      </p:sp>
    </p:spTree>
    <p:extLst>
      <p:ext uri="{BB962C8B-B14F-4D97-AF65-F5344CB8AC3E}">
        <p14:creationId xmlns:p14="http://schemas.microsoft.com/office/powerpoint/2010/main" val="407193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04" y="1693958"/>
            <a:ext cx="2773272" cy="3372681"/>
          </a:xfrm>
        </p:spPr>
        <p:txBody>
          <a:bodyPr rtlCol="0"/>
          <a:lstStyle/>
          <a:p>
            <a:pPr rtl="0"/>
            <a:r>
              <a:rPr lang="en-US" sz="3600" dirty="0">
                <a:solidFill>
                  <a:srgbClr val="404040"/>
                </a:solidFill>
              </a:rPr>
              <a:t>The ocean is complex… </a:t>
            </a:r>
            <a:br>
              <a:rPr lang="en-US" sz="3600" dirty="0">
                <a:solidFill>
                  <a:srgbClr val="404040"/>
                </a:solidFill>
              </a:rPr>
            </a:br>
            <a:br>
              <a:rPr lang="en-US" sz="3600" dirty="0">
                <a:solidFill>
                  <a:srgbClr val="404040"/>
                </a:solidFill>
              </a:rPr>
            </a:br>
            <a:r>
              <a:rPr lang="en-US" sz="3600" dirty="0">
                <a:solidFill>
                  <a:srgbClr val="404040"/>
                </a:solidFill>
              </a:rPr>
              <a:t>…many processes are involved. 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>
            <a:fillRect/>
          </a:stretch>
        </p:blipFill>
        <p:spPr>
          <a:xfrm>
            <a:off x="3314259" y="1265580"/>
            <a:ext cx="8877741" cy="4991291"/>
          </a:xfrm>
        </p:spPr>
      </p:pic>
      <p:pic>
        <p:nvPicPr>
          <p:cNvPr id="9" name="Picture 2" descr="Resultado de imagen de cmems in situ tac">
            <a:extLst>
              <a:ext uri="{FF2B5EF4-FFF2-40B4-BE49-F238E27FC236}">
                <a16:creationId xmlns:a16="http://schemas.microsoft.com/office/drawing/2014/main" id="{A025ABA9-18EB-480C-BCE4-62F5536BF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02767DD-225C-4184-81EF-57576052A56C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28D6D0-E9A1-4A8D-92DF-89DEFD8A3387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66CFB62-B09C-4ADE-B517-8C4329875598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Marcador de pie de página 3">
            <a:extLst>
              <a:ext uri="{FF2B5EF4-FFF2-40B4-BE49-F238E27FC236}">
                <a16:creationId xmlns:a16="http://schemas.microsoft.com/office/drawing/2014/main" id="{3CD21FE8-B804-4E46-B411-637FE2031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n-US" dirty="0"/>
              <a:t>CMEMS IBI TRAINING WORKSHOP, In Situ Products, 14-15 May, Lisbon, Portugal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ED6D458-DBD4-41FF-932B-F12219876FFB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70FE91C-C596-4B39-999E-30DA10186F87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1. In Situ Observations</a:t>
            </a:r>
            <a:endParaRPr lang="en-US" sz="6000" dirty="0">
              <a:solidFill>
                <a:srgbClr val="293894"/>
              </a:solidFill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6131B15-7474-44A8-9865-69D7A83DC172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AD3972E-9E59-4069-A52C-97495DFD9521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5. CMEMS In Situ TAC Improvements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Dashboard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A152E72-59C2-4C0B-AFF1-D7BE7F09C74E}"/>
              </a:ext>
            </a:extLst>
          </p:cNvPr>
          <p:cNvSpPr txBox="1">
            <a:spLocks/>
          </p:cNvSpPr>
          <p:nvPr/>
        </p:nvSpPr>
        <p:spPr>
          <a:xfrm>
            <a:off x="1779469" y="978476"/>
            <a:ext cx="11116203" cy="3330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i="1" dirty="0">
                <a:solidFill>
                  <a:srgbClr val="293894"/>
                </a:solidFill>
              </a:rPr>
              <a:t>&gt; Services &gt; Dashboard </a:t>
            </a:r>
            <a:r>
              <a:rPr lang="en-US" altLang="en-US" sz="1800" b="1" dirty="0">
                <a:solidFill>
                  <a:srgbClr val="FF8A7B"/>
                </a:solidFill>
              </a:rPr>
              <a:t>http://www.marineinsitu.eu/dashboard/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A15240-AD53-4079-B055-ACCEDDF81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23515"/>
            <a:ext cx="3538096" cy="20825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F35BDCD-B654-4DB2-8B3B-2AE91B298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20735"/>
            <a:ext cx="2859925" cy="26974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58A9A9-0999-4410-B773-0110B8B59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924" y="3721845"/>
            <a:ext cx="3068928" cy="26963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E48FFD-B432-41D4-B1EC-C7B93DECC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035" y="1395756"/>
            <a:ext cx="5398965" cy="50502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D93F35-527D-405E-8A1B-45330D25FC4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107" y="1389680"/>
            <a:ext cx="4978905" cy="2223872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E2D0543-6513-478A-9D96-50E80BB0350F}"/>
              </a:ext>
            </a:extLst>
          </p:cNvPr>
          <p:cNvSpPr/>
          <p:nvPr/>
        </p:nvSpPr>
        <p:spPr>
          <a:xfrm>
            <a:off x="9696977" y="4046506"/>
            <a:ext cx="110412" cy="1094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áfico 22" descr="Cursor">
            <a:extLst>
              <a:ext uri="{FF2B5EF4-FFF2-40B4-BE49-F238E27FC236}">
                <a16:creationId xmlns:a16="http://schemas.microsoft.com/office/drawing/2014/main" id="{41AA0120-6366-4864-8B3A-E684DB6FD91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2960" y="4002003"/>
            <a:ext cx="559761" cy="55976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419F40B-C63B-4847-8616-A9DFF0C45862}"/>
              </a:ext>
            </a:extLst>
          </p:cNvPr>
          <p:cNvSpPr/>
          <p:nvPr/>
        </p:nvSpPr>
        <p:spPr>
          <a:xfrm>
            <a:off x="6327143" y="2716688"/>
            <a:ext cx="1077704" cy="253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áfico 25" descr="Cursor">
            <a:extLst>
              <a:ext uri="{FF2B5EF4-FFF2-40B4-BE49-F238E27FC236}">
                <a16:creationId xmlns:a16="http://schemas.microsoft.com/office/drawing/2014/main" id="{FB891ACE-CEAA-4EE5-A430-EE43E2F6937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57689" y="2773936"/>
            <a:ext cx="559761" cy="5597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0D5368-BE75-45AC-A8D9-2797B87C404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957" y="3276820"/>
            <a:ext cx="2441253" cy="10670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DF2D063-1398-4530-A676-4E3ADFC5C54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20" y="3652839"/>
            <a:ext cx="2859925" cy="2765351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029AD0A2-A134-44D3-A396-46197A97D99C}"/>
              </a:ext>
            </a:extLst>
          </p:cNvPr>
          <p:cNvSpPr/>
          <p:nvPr/>
        </p:nvSpPr>
        <p:spPr>
          <a:xfrm>
            <a:off x="7403929" y="2716688"/>
            <a:ext cx="1060281" cy="253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áfico 27" descr="Cursor">
            <a:extLst>
              <a:ext uri="{FF2B5EF4-FFF2-40B4-BE49-F238E27FC236}">
                <a16:creationId xmlns:a16="http://schemas.microsoft.com/office/drawing/2014/main" id="{B1A14F20-C92C-42D2-B414-F1F85B31F9D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4329" y="2799256"/>
            <a:ext cx="559761" cy="5597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8AC50F-99C4-4E56-B1FE-8F2C8B86B58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20" y="3301630"/>
            <a:ext cx="3075404" cy="1387186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654A9707-B7BC-487D-A623-EAF0207B9A7A}"/>
              </a:ext>
            </a:extLst>
          </p:cNvPr>
          <p:cNvSpPr/>
          <p:nvPr/>
        </p:nvSpPr>
        <p:spPr>
          <a:xfrm>
            <a:off x="6020157" y="3794639"/>
            <a:ext cx="1290709" cy="2073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áfico 29" descr="Cursor">
            <a:extLst>
              <a:ext uri="{FF2B5EF4-FFF2-40B4-BE49-F238E27FC236}">
                <a16:creationId xmlns:a16="http://schemas.microsoft.com/office/drawing/2014/main" id="{0DC5625E-0DBF-419B-BE0E-943974DA516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90780" y="3823383"/>
            <a:ext cx="559761" cy="55976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BE937A-70EB-4D15-B385-D69CE85731E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528" y="4338933"/>
            <a:ext cx="3068928" cy="23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5" grpId="0" animBg="1"/>
      <p:bldP spid="25" grpId="1" animBg="1"/>
      <p:bldP spid="27" grpId="0" animBg="1"/>
      <p:bldP spid="27" grpId="1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56" r="12056"/>
          <a:stretch>
            <a:fillRect/>
          </a:stretch>
        </p:blipFill>
        <p:spPr>
          <a:xfrm>
            <a:off x="0" y="1110343"/>
            <a:ext cx="8377646" cy="5722465"/>
          </a:xfrm>
        </p:spPr>
      </p:pic>
      <p:pic>
        <p:nvPicPr>
          <p:cNvPr id="3" name="Marcador de posición de imagen 16">
            <a:extLst>
              <a:ext uri="{FF2B5EF4-FFF2-40B4-BE49-F238E27FC236}">
                <a16:creationId xmlns:a16="http://schemas.microsoft.com/office/drawing/2014/main" id="{B3B6CCFC-04BF-44FC-9963-A9A22A7896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09790" y="1430321"/>
            <a:ext cx="2405261" cy="1927106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Marcador de posición de imagen 16">
            <a:extLst>
              <a:ext uri="{FF2B5EF4-FFF2-40B4-BE49-F238E27FC236}">
                <a16:creationId xmlns:a16="http://schemas.microsoft.com/office/drawing/2014/main" id="{AECFCF89-2BB9-481C-A25F-CFF6D989AF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34576" y="2587964"/>
            <a:ext cx="2405261" cy="1923450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EC69121A-50CA-4C0E-878E-9390C3ABA657}"/>
              </a:ext>
            </a:extLst>
          </p:cNvPr>
          <p:cNvGrpSpPr/>
          <p:nvPr/>
        </p:nvGrpSpPr>
        <p:grpSpPr>
          <a:xfrm>
            <a:off x="7054951" y="4981537"/>
            <a:ext cx="2960099" cy="1667457"/>
            <a:chOff x="5766601" y="177402"/>
            <a:chExt cx="5012410" cy="1927106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B617FC8-D97A-4218-8D13-6AB23F1F1028}"/>
                </a:ext>
              </a:extLst>
            </p:cNvPr>
            <p:cNvSpPr/>
            <p:nvPr/>
          </p:nvSpPr>
          <p:spPr>
            <a:xfrm>
              <a:off x="5766603" y="177402"/>
              <a:ext cx="5012408" cy="1927106"/>
            </a:xfrm>
            <a:prstGeom prst="rect">
              <a:avLst/>
            </a:prstGeom>
            <a:solidFill>
              <a:srgbClr val="293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F974BA27-F1D5-478B-B88D-2D1994BB017B}"/>
                </a:ext>
              </a:extLst>
            </p:cNvPr>
            <p:cNvSpPr txBox="1"/>
            <p:nvPr/>
          </p:nvSpPr>
          <p:spPr>
            <a:xfrm>
              <a:off x="5766601" y="284967"/>
              <a:ext cx="5012408" cy="1565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Consolas" panose="020B0609020204030204" pitchFamily="49" charset="0"/>
                </a:rPr>
                <a:t>NOSTROMO</a:t>
              </a:r>
            </a:p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Consolas" panose="020B0609020204030204" pitchFamily="49" charset="0"/>
                </a:rPr>
                <a:t>IBISVAL</a:t>
              </a:r>
            </a:p>
          </p:txBody>
        </p:sp>
      </p:grpSp>
      <p:pic>
        <p:nvPicPr>
          <p:cNvPr id="7" name="Picture 2" descr="Resultado de imagen de cmems in situ tac">
            <a:extLst>
              <a:ext uri="{FF2B5EF4-FFF2-40B4-BE49-F238E27FC236}">
                <a16:creationId xmlns:a16="http://schemas.microsoft.com/office/drawing/2014/main" id="{226772CD-DDDC-4E71-946B-9FD1DAF9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481BE20-EADA-4E10-9B9A-84BA4E848DF7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C61B88-DB75-4359-B5E3-A546D4E1E09C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AC82C78-A51C-46FD-8522-2C6BBCCD3BE4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52F0BD3-01B6-4968-AF7F-870050387384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6. Upgrades, better products 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9D39B38-A73C-4ECE-9324-21C4EB965583}"/>
              </a:ext>
            </a:extLst>
          </p:cNvPr>
          <p:cNvGrpSpPr/>
          <p:nvPr/>
        </p:nvGrpSpPr>
        <p:grpSpPr>
          <a:xfrm>
            <a:off x="4575323" y="3500575"/>
            <a:ext cx="5439727" cy="1492870"/>
            <a:chOff x="5766601" y="177401"/>
            <a:chExt cx="5661874" cy="194693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A2457517-EDB3-47D1-B019-0C4F77AF6315}"/>
                </a:ext>
              </a:extLst>
            </p:cNvPr>
            <p:cNvSpPr/>
            <p:nvPr/>
          </p:nvSpPr>
          <p:spPr>
            <a:xfrm>
              <a:off x="5766601" y="177403"/>
              <a:ext cx="5661874" cy="1927105"/>
            </a:xfrm>
            <a:prstGeom prst="rect">
              <a:avLst/>
            </a:prstGeom>
            <a:solidFill>
              <a:srgbClr val="293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8AA42FCD-E345-42FA-B253-EFCA2F79DF10}"/>
                </a:ext>
              </a:extLst>
            </p:cNvPr>
            <p:cNvSpPr txBox="1"/>
            <p:nvPr/>
          </p:nvSpPr>
          <p:spPr>
            <a:xfrm>
              <a:off x="5766601" y="177401"/>
              <a:ext cx="5661873" cy="194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3000" b="1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Consolas" panose="020B0609020204030204" pitchFamily="49" charset="0"/>
                </a:rPr>
                <a:t>Strengthening of the operative</a:t>
              </a:r>
            </a:p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3000" b="1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Consolas" panose="020B0609020204030204" pitchFamily="49" charset="0"/>
                </a:rPr>
                <a:t>Improving the data quality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699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234D48-A7EC-46B6-8801-C3AC2E9EAEDA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2F0696-041F-49DD-ADCD-43817CC7D04C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6. Upgrades, better products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NOSTROMO</a:t>
            </a: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9FF17CE-0C6F-4BF1-88D4-1ADE40121B33}"/>
              </a:ext>
            </a:extLst>
          </p:cNvPr>
          <p:cNvSpPr txBox="1">
            <a:spLocks/>
          </p:cNvSpPr>
          <p:nvPr/>
        </p:nvSpPr>
        <p:spPr>
          <a:xfrm>
            <a:off x="674744" y="942406"/>
            <a:ext cx="4615713" cy="48398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1800" b="1" i="1" dirty="0">
                <a:solidFill>
                  <a:srgbClr val="F7F3F7"/>
                </a:solidFill>
              </a:rPr>
              <a:t>For internal use only</a:t>
            </a:r>
          </a:p>
          <a:p>
            <a:pPr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endParaRPr lang="en-US" altLang="en-US" sz="1800" b="1" i="1" dirty="0">
              <a:solidFill>
                <a:srgbClr val="293894"/>
              </a:solidFill>
            </a:endParaRPr>
          </a:p>
          <a:p>
            <a:pPr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b="1" dirty="0">
                <a:solidFill>
                  <a:schemeClr val="bg1"/>
                </a:solidFill>
              </a:rPr>
              <a:t>NOSTROMO: </a:t>
            </a:r>
            <a:r>
              <a:rPr lang="en-US" altLang="en-US" dirty="0">
                <a:solidFill>
                  <a:schemeClr val="bg1"/>
                </a:solidFill>
              </a:rPr>
              <a:t>Integrated system to monitor and control de IBI CMEMS In Situ TAC operative. 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5FD2E3F3-AEC7-4091-8AC4-64F5ED94380B}"/>
              </a:ext>
            </a:extLst>
          </p:cNvPr>
          <p:cNvGrpSpPr/>
          <p:nvPr/>
        </p:nvGrpSpPr>
        <p:grpSpPr>
          <a:xfrm>
            <a:off x="5402075" y="2423031"/>
            <a:ext cx="5071719" cy="3396507"/>
            <a:chOff x="15146638" y="11072496"/>
            <a:chExt cx="18000000" cy="12054519"/>
          </a:xfrm>
          <a:effectLst>
            <a:outerShdw blurRad="50800" dist="50800" dir="5400000" algn="ctr" rotWithShape="0">
              <a:srgbClr val="000000"/>
            </a:outerShdw>
          </a:effectLst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B280BF5-26E9-44D7-980C-90EB96A87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lum/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5146638" y="11073356"/>
              <a:ext cx="18000000" cy="12052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F71EB0AF-FBB2-4E2F-8136-894141439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80433" y="14044666"/>
              <a:ext cx="7000875" cy="6343650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9EAA2AD3-8867-491F-BE98-0EB6A700C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15521" y="20574315"/>
              <a:ext cx="2809875" cy="2552700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F97F1044-A3F3-4960-896C-9607F39B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37675" y="11072496"/>
              <a:ext cx="9486900" cy="2305050"/>
            </a:xfrm>
            <a:prstGeom prst="rect">
              <a:avLst/>
            </a:prstGeom>
          </p:spPr>
        </p:pic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0CB7E5E4-280D-4ED6-ADEF-25AF33C60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71544" y="15356968"/>
              <a:ext cx="3629025" cy="3752850"/>
            </a:xfrm>
            <a:prstGeom prst="rect">
              <a:avLst/>
            </a:prstGeom>
          </p:spPr>
        </p:pic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33C1B503-2E3D-4B39-9290-AC65ABF94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36554" y="12883979"/>
              <a:ext cx="2962275" cy="2771775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CC38091B-DE73-4C60-AAF9-1419BE4DD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83699" y="17894844"/>
              <a:ext cx="3952875" cy="3571875"/>
            </a:xfrm>
            <a:prstGeom prst="rect">
              <a:avLst/>
            </a:prstGeom>
          </p:spPr>
        </p:pic>
      </p:grpSp>
      <p:pic>
        <p:nvPicPr>
          <p:cNvPr id="44" name="Imagen 43">
            <a:extLst>
              <a:ext uri="{FF2B5EF4-FFF2-40B4-BE49-F238E27FC236}">
                <a16:creationId xmlns:a16="http://schemas.microsoft.com/office/drawing/2014/main" id="{F4CAA099-C177-43AC-9DCA-7F56CFA06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1582" y="1242884"/>
            <a:ext cx="6852336" cy="896636"/>
          </a:xfrm>
          <a:prstGeom prst="rect">
            <a:avLst/>
          </a:prstGeom>
        </p:spPr>
      </p:pic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D33EA521-ADC0-41D9-861B-C4CA029F9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889" r="37049"/>
          <a:stretch/>
        </p:blipFill>
        <p:spPr bwMode="auto">
          <a:xfrm>
            <a:off x="10879601" y="3474684"/>
            <a:ext cx="1312399" cy="27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D4F16A-6DE9-4B70-815D-9F175B8D9C5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047876"/>
            <a:ext cx="2084921" cy="13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97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931323AC-7A24-4D78-B3A8-3DF2C5C4B3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852" y="1249986"/>
            <a:ext cx="6852336" cy="4726568"/>
          </a:xfrm>
          <a:prstGeom prst="rect">
            <a:avLst/>
          </a:prstGeom>
        </p:spPr>
      </p:pic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234D48-A7EC-46B6-8801-C3AC2E9EAEDA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2F0696-041F-49DD-ADCD-43817CC7D04C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6. Upgrades, better products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NOSTROMO</a:t>
            </a: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9FF17CE-0C6F-4BF1-88D4-1ADE40121B33}"/>
              </a:ext>
            </a:extLst>
          </p:cNvPr>
          <p:cNvSpPr txBox="1">
            <a:spLocks/>
          </p:cNvSpPr>
          <p:nvPr/>
        </p:nvSpPr>
        <p:spPr>
          <a:xfrm>
            <a:off x="674744" y="1389882"/>
            <a:ext cx="4236923" cy="105341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endParaRPr lang="en-US" altLang="en-US" sz="1800" b="1" i="1" dirty="0">
              <a:solidFill>
                <a:srgbClr val="293894"/>
              </a:solidFill>
            </a:endParaRPr>
          </a:p>
          <a:p>
            <a:pPr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CONTROL: </a:t>
            </a:r>
            <a:r>
              <a:rPr lang="en-US" altLang="en-US" sz="2400" dirty="0">
                <a:solidFill>
                  <a:srgbClr val="404040"/>
                </a:solidFill>
              </a:rPr>
              <a:t>Manual and customized launching of the procedures. </a:t>
            </a:r>
            <a:endParaRPr lang="en-US" altLang="en-US" sz="2400" dirty="0">
              <a:solidFill>
                <a:srgbClr val="8486BD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8654424-319D-4CE8-9756-CEC34C855A2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53" y="2706460"/>
            <a:ext cx="4236923" cy="2890468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DD29FE2-C8E6-4C07-B303-402079A7082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8" y="3081302"/>
            <a:ext cx="5348393" cy="1972009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3D2619B-AD12-4F3A-85F1-CF8627843E3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635" y="3429000"/>
            <a:ext cx="4338170" cy="1356933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EAD8BFC-5AF9-46CA-A7B7-5DB3B652A51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45" y="3699962"/>
            <a:ext cx="4338170" cy="2588620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86393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0DCAFA45-010B-423D-B482-D349C5560E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1240016"/>
            <a:ext cx="6796947" cy="4689597"/>
          </a:xfrm>
          <a:prstGeom prst="rect">
            <a:avLst/>
          </a:prstGeom>
        </p:spPr>
      </p:pic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234D48-A7EC-46B6-8801-C3AC2E9EAEDA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2F0696-041F-49DD-ADCD-43817CC7D04C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6. Upgrades, better products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NOSTROMO</a:t>
            </a: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9FF17CE-0C6F-4BF1-88D4-1ADE40121B33}"/>
              </a:ext>
            </a:extLst>
          </p:cNvPr>
          <p:cNvSpPr txBox="1">
            <a:spLocks/>
          </p:cNvSpPr>
          <p:nvPr/>
        </p:nvSpPr>
        <p:spPr>
          <a:xfrm>
            <a:off x="674744" y="1285378"/>
            <a:ext cx="4236923" cy="16347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endParaRPr lang="en-US" altLang="en-US" sz="1800" b="1" i="1" dirty="0">
              <a:solidFill>
                <a:srgbClr val="293894"/>
              </a:solidFill>
            </a:endParaRPr>
          </a:p>
          <a:p>
            <a:pPr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DATA BASE VIEWER</a:t>
            </a:r>
            <a:r>
              <a:rPr lang="en-US" altLang="en-US" sz="2400" dirty="0">
                <a:solidFill>
                  <a:srgbClr val="404040"/>
                </a:solidFill>
              </a:rPr>
              <a:t>: Visualization of data series. It allows to modify flags in the database</a:t>
            </a:r>
            <a:endParaRPr lang="en-US" altLang="en-US" sz="2400" dirty="0">
              <a:solidFill>
                <a:srgbClr val="8486BD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52A64C-259A-408C-98F2-BAF5AF5E92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94" y="3289659"/>
            <a:ext cx="5189796" cy="2604260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86214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8CA0403D-D0BC-4255-B2DE-681B1ACC20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375" y="1237753"/>
            <a:ext cx="7168454" cy="4796757"/>
          </a:xfrm>
          <a:prstGeom prst="rect">
            <a:avLst/>
          </a:prstGeom>
        </p:spPr>
      </p:pic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234D48-A7EC-46B6-8801-C3AC2E9EAEDA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2F0696-041F-49DD-ADCD-43817CC7D04C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6. Upgrades, better products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NOSTROMO</a:t>
            </a: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18557C9-BEE2-46F9-8C04-7787D4CAE6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90" y="2695337"/>
            <a:ext cx="4852823" cy="1615763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1F4CBBE-2F87-4A35-A0AE-1485646EB8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6664" y="3335273"/>
            <a:ext cx="3234223" cy="2824352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D9EAF4F4-383A-4CE4-B7DF-8CE8103BA239}"/>
              </a:ext>
            </a:extLst>
          </p:cNvPr>
          <p:cNvSpPr txBox="1">
            <a:spLocks/>
          </p:cNvSpPr>
          <p:nvPr/>
        </p:nvSpPr>
        <p:spPr>
          <a:xfrm>
            <a:off x="674745" y="1285378"/>
            <a:ext cx="3795029" cy="16347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CENTRAL DU</a:t>
            </a:r>
            <a:r>
              <a:rPr lang="en-US" altLang="en-US" sz="2400" dirty="0">
                <a:solidFill>
                  <a:srgbClr val="404040"/>
                </a:solidFill>
              </a:rPr>
              <a:t>: Checks the status of the files in the Central DU.</a:t>
            </a:r>
            <a:endParaRPr lang="en-US" altLang="en-US" sz="2400" dirty="0">
              <a:solidFill>
                <a:srgbClr val="8486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920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107CE500-1E33-43DD-AD55-D180DE5254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4140" y="1237753"/>
            <a:ext cx="6988453" cy="4801227"/>
          </a:xfrm>
          <a:prstGeom prst="rect">
            <a:avLst/>
          </a:prstGeom>
        </p:spPr>
      </p:pic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234D48-A7EC-46B6-8801-C3AC2E9EAEDA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2F0696-041F-49DD-ADCD-43817CC7D04C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6. Upgrades, better products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NOSTROMO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9FF17CE-0C6F-4BF1-88D4-1ADE40121B33}"/>
              </a:ext>
            </a:extLst>
          </p:cNvPr>
          <p:cNvSpPr txBox="1">
            <a:spLocks/>
          </p:cNvSpPr>
          <p:nvPr/>
        </p:nvSpPr>
        <p:spPr>
          <a:xfrm>
            <a:off x="674744" y="1285378"/>
            <a:ext cx="4236923" cy="16347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NETCDF VIEWER</a:t>
            </a:r>
            <a:r>
              <a:rPr lang="en-US" altLang="en-US" sz="2400" dirty="0">
                <a:solidFill>
                  <a:srgbClr val="404040"/>
                </a:solidFill>
              </a:rPr>
              <a:t>: Visualization of data series from the NetCDF files.</a:t>
            </a:r>
            <a:endParaRPr lang="en-US" altLang="en-US" sz="2400" dirty="0">
              <a:solidFill>
                <a:srgbClr val="8486BD"/>
              </a:solidFill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85B197D-04C0-47BE-A73C-F43E236A43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4" y="2679593"/>
            <a:ext cx="4673543" cy="3030950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E38601C-68C0-41DB-91E1-BED78D5D92A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4" y="5845328"/>
            <a:ext cx="4673542" cy="428997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F613C18-7B9C-495C-892B-810F34C91A0C}"/>
              </a:ext>
            </a:extLst>
          </p:cNvPr>
          <p:cNvCxnSpPr>
            <a:cxnSpLocks/>
          </p:cNvCxnSpPr>
          <p:nvPr/>
        </p:nvCxnSpPr>
        <p:spPr>
          <a:xfrm>
            <a:off x="2793205" y="5599055"/>
            <a:ext cx="1" cy="231610"/>
          </a:xfrm>
          <a:prstGeom prst="straightConnector1">
            <a:avLst/>
          </a:prstGeom>
          <a:ln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749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5FCE0550-AB35-4F09-B4EC-F4DA14D1E7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245451"/>
            <a:ext cx="6986468" cy="4809869"/>
          </a:xfrm>
          <a:prstGeom prst="rect">
            <a:avLst/>
          </a:prstGeom>
        </p:spPr>
      </p:pic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234D48-A7EC-46B6-8801-C3AC2E9EAEDA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2F0696-041F-49DD-ADCD-43817CC7D04C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6. Upgrades, better products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NOSTROMO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9FF17CE-0C6F-4BF1-88D4-1ADE40121B33}"/>
              </a:ext>
            </a:extLst>
          </p:cNvPr>
          <p:cNvSpPr txBox="1">
            <a:spLocks/>
          </p:cNvSpPr>
          <p:nvPr/>
        </p:nvSpPr>
        <p:spPr>
          <a:xfrm>
            <a:off x="674745" y="1285378"/>
            <a:ext cx="3935356" cy="16347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MONITORING</a:t>
            </a:r>
            <a:r>
              <a:rPr lang="en-US" altLang="en-US" sz="2400" dirty="0">
                <a:solidFill>
                  <a:srgbClr val="404040"/>
                </a:solidFill>
              </a:rPr>
              <a:t>: Errors and alerts visualization system.</a:t>
            </a:r>
            <a:endParaRPr lang="en-US" altLang="en-US" sz="2400" dirty="0">
              <a:solidFill>
                <a:srgbClr val="8486BD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721A775-5E24-490A-9683-ABA423C7D7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8" y="2771691"/>
            <a:ext cx="5324717" cy="2304498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B55F894-0259-42DA-9E0D-75AF3FF068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487" y="5134972"/>
            <a:ext cx="5331876" cy="196903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6432728-C82F-420B-891D-8159FC15CC85}"/>
              </a:ext>
            </a:extLst>
          </p:cNvPr>
          <p:cNvCxnSpPr>
            <a:cxnSpLocks/>
          </p:cNvCxnSpPr>
          <p:nvPr/>
        </p:nvCxnSpPr>
        <p:spPr>
          <a:xfrm>
            <a:off x="4741437" y="4993222"/>
            <a:ext cx="0" cy="141750"/>
          </a:xfrm>
          <a:prstGeom prst="straightConnector1">
            <a:avLst/>
          </a:prstGeom>
          <a:ln>
            <a:solidFill>
              <a:srgbClr val="293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0E6ED86C-3FFF-4490-BCD2-2370EAFBFB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0150" y="5483455"/>
            <a:ext cx="5331876" cy="812756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FACE22F-DFCE-458F-96A8-86AF15C9DE38}"/>
              </a:ext>
            </a:extLst>
          </p:cNvPr>
          <p:cNvSpPr/>
          <p:nvPr/>
        </p:nvSpPr>
        <p:spPr>
          <a:xfrm>
            <a:off x="2897024" y="3923940"/>
            <a:ext cx="2565165" cy="482520"/>
          </a:xfrm>
          <a:prstGeom prst="rect">
            <a:avLst/>
          </a:prstGeom>
          <a:noFill/>
          <a:ln>
            <a:solidFill>
              <a:srgbClr val="FF8A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E37CB7C-31AC-489D-9B27-7E9358958FEA}"/>
              </a:ext>
            </a:extLst>
          </p:cNvPr>
          <p:cNvCxnSpPr>
            <a:stCxn id="6" idx="2"/>
            <a:endCxn id="26" idx="0"/>
          </p:cNvCxnSpPr>
          <p:nvPr/>
        </p:nvCxnSpPr>
        <p:spPr>
          <a:xfrm>
            <a:off x="4179607" y="4406460"/>
            <a:ext cx="266481" cy="10769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107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4A25C83A-6DB8-4AF6-BA37-0B394E71B2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935" y="1246474"/>
            <a:ext cx="7104763" cy="4789795"/>
          </a:xfrm>
          <a:prstGeom prst="rect">
            <a:avLst/>
          </a:prstGeom>
        </p:spPr>
      </p:pic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234D48-A7EC-46B6-8801-C3AC2E9EAEDA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2F0696-041F-49DD-ADCD-43817CC7D04C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6. Upgrades, better products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NOSTROMO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9FF17CE-0C6F-4BF1-88D4-1ADE40121B33}"/>
              </a:ext>
            </a:extLst>
          </p:cNvPr>
          <p:cNvSpPr txBox="1">
            <a:spLocks/>
          </p:cNvSpPr>
          <p:nvPr/>
        </p:nvSpPr>
        <p:spPr>
          <a:xfrm>
            <a:off x="674745" y="2266453"/>
            <a:ext cx="3935356" cy="16347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IBISVAL</a:t>
            </a:r>
            <a:r>
              <a:rPr lang="en-US" altLang="en-US" sz="2400" dirty="0">
                <a:solidFill>
                  <a:srgbClr val="404040"/>
                </a:solidFill>
              </a:rPr>
              <a:t>: IBI Software for Validation.</a:t>
            </a:r>
            <a:endParaRPr lang="en-US" altLang="en-US" sz="2400" dirty="0">
              <a:solidFill>
                <a:srgbClr val="8486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182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0CFEA636-A80D-4967-9EB6-F3C65CB00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14" y="4427392"/>
            <a:ext cx="3003807" cy="1971474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1591B1A-EEAE-42F8-A7F1-3643D45756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298" y="1235249"/>
            <a:ext cx="4568964" cy="2557197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pic>
        <p:nvPicPr>
          <p:cNvPr id="15" name="Picture 2" descr="Resultado de imagen de cmems in situ tac">
            <a:extLst>
              <a:ext uri="{FF2B5EF4-FFF2-40B4-BE49-F238E27FC236}">
                <a16:creationId xmlns:a16="http://schemas.microsoft.com/office/drawing/2014/main" id="{74328E54-7780-430C-9E43-10492391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26ADD34-E4C9-48FC-A9C3-82F15873CD83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9C89E3-C969-43DD-AC58-3DA1DAE4781E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F19E36-2A89-434F-956A-1CAA9B34B85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Marcador de pie de página 3">
            <a:extLst>
              <a:ext uri="{FF2B5EF4-FFF2-40B4-BE49-F238E27FC236}">
                <a16:creationId xmlns:a16="http://schemas.microsoft.com/office/drawing/2014/main" id="{CF0E3BB7-8180-415E-AEBD-1A2066F0F765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234D48-A7EC-46B6-8801-C3AC2E9EAEDA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2F0696-041F-49DD-ADCD-43817CC7D04C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6. Upgrades, better products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IBISVAL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1" name="Marcador de número de diapositiva 2">
            <a:extLst>
              <a:ext uri="{FF2B5EF4-FFF2-40B4-BE49-F238E27FC236}">
                <a16:creationId xmlns:a16="http://schemas.microsoft.com/office/drawing/2014/main" id="{7A0DFD98-DA67-4218-BE2D-E39AD7CBC014}"/>
              </a:ext>
            </a:extLst>
          </p:cNvPr>
          <p:cNvSpPr txBox="1">
            <a:spLocks/>
          </p:cNvSpPr>
          <p:nvPr/>
        </p:nvSpPr>
        <p:spPr>
          <a:xfrm>
            <a:off x="12613481" y="6542458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s-ES" smtClean="0"/>
              <a:pPr/>
              <a:t>39</a:t>
            </a:fld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B2E5D77-00AC-469F-925E-59022F5FE2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686" y="3831382"/>
            <a:ext cx="4568964" cy="2583665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AD9BF91-7443-46A6-B5E4-42BEC272BF6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142" y="1034450"/>
            <a:ext cx="5896641" cy="3354005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243F61D-0647-40C8-AEA5-4A03ADA5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8661" y="1014938"/>
            <a:ext cx="543339" cy="536170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ECFB454-BB5F-4C6D-9629-8205E191AF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2141" y="4425679"/>
            <a:ext cx="2864661" cy="1977115"/>
          </a:xfrm>
          <a:prstGeom prst="rect">
            <a:avLst/>
          </a:prstGeom>
          <a:ln w="12700">
            <a:solidFill>
              <a:srgbClr val="293894"/>
            </a:solidFill>
          </a:ln>
          <a:effectLst/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452E78E-90BF-4577-A7C7-F14C8EF5426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2128" y="1185164"/>
            <a:ext cx="281585" cy="260728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61AF00B3-3940-41D5-BACA-005BA7EA4F4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8767" y="3823448"/>
            <a:ext cx="281586" cy="2583664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5564A47E-DEBA-40F3-8A17-431014E4F5ED}"/>
              </a:ext>
            </a:extLst>
          </p:cNvPr>
          <p:cNvSpPr/>
          <p:nvPr/>
        </p:nvSpPr>
        <p:spPr>
          <a:xfrm>
            <a:off x="6586518" y="3590122"/>
            <a:ext cx="300666" cy="482520"/>
          </a:xfrm>
          <a:prstGeom prst="rect">
            <a:avLst/>
          </a:prstGeom>
          <a:noFill/>
          <a:ln>
            <a:solidFill>
              <a:srgbClr val="FF8A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DE6EB9A-16E0-4116-A387-614ADC93FA32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6736851" y="4072642"/>
            <a:ext cx="398762" cy="791188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>
            <a:extLst>
              <a:ext uri="{FF2B5EF4-FFF2-40B4-BE49-F238E27FC236}">
                <a16:creationId xmlns:a16="http://schemas.microsoft.com/office/drawing/2014/main" id="{A9B1C9D6-AB73-4F35-B67D-4BCBD53DE6C3}"/>
              </a:ext>
            </a:extLst>
          </p:cNvPr>
          <p:cNvSpPr/>
          <p:nvPr/>
        </p:nvSpPr>
        <p:spPr>
          <a:xfrm>
            <a:off x="7393021" y="5175240"/>
            <a:ext cx="145916" cy="479282"/>
          </a:xfrm>
          <a:prstGeom prst="rect">
            <a:avLst/>
          </a:prstGeom>
          <a:noFill/>
          <a:ln>
            <a:solidFill>
              <a:srgbClr val="FF8A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D4B241F-120D-45C4-8BF1-3DE03AD22CF5}"/>
              </a:ext>
            </a:extLst>
          </p:cNvPr>
          <p:cNvCxnSpPr>
            <a:cxnSpLocks/>
          </p:cNvCxnSpPr>
          <p:nvPr/>
        </p:nvCxnSpPr>
        <p:spPr>
          <a:xfrm>
            <a:off x="7538937" y="5544767"/>
            <a:ext cx="1660880" cy="10975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949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>
            <a:fillRect/>
          </a:stretch>
        </p:blipFill>
        <p:spPr>
          <a:xfrm>
            <a:off x="3314259" y="1298037"/>
            <a:ext cx="8877741" cy="4926376"/>
          </a:xfrm>
        </p:spPr>
      </p:pic>
      <p:pic>
        <p:nvPicPr>
          <p:cNvPr id="9" name="Picture 2" descr="Resultado de imagen de cmems in situ tac">
            <a:extLst>
              <a:ext uri="{FF2B5EF4-FFF2-40B4-BE49-F238E27FC236}">
                <a16:creationId xmlns:a16="http://schemas.microsoft.com/office/drawing/2014/main" id="{A025ABA9-18EB-480C-BCE4-62F5536BF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02767DD-225C-4184-81EF-57576052A56C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28D6D0-E9A1-4A8D-92DF-89DEFD8A3387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9F671F-A0E5-4C94-92D3-C4D6355F8FEE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1DF39A-C5B6-4053-AAFD-5197C25B62CC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1. In Situ Observations</a:t>
            </a:r>
            <a:endParaRPr lang="en-US" sz="6000" dirty="0">
              <a:solidFill>
                <a:srgbClr val="293894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F224745-0DD3-4F84-A572-6E304589F332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arcador de pie de página 3">
            <a:extLst>
              <a:ext uri="{FF2B5EF4-FFF2-40B4-BE49-F238E27FC236}">
                <a16:creationId xmlns:a16="http://schemas.microsoft.com/office/drawing/2014/main" id="{FF672466-576A-4C44-B127-97B8935A7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n-US" dirty="0"/>
              <a:t>CMEMS IBI TRAINING WORKSHOP, In Situ Products, 14-15 May, Lisbon, Portugal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A50F648-6EF9-4E46-9AAB-B3D18E521CDA}"/>
              </a:ext>
            </a:extLst>
          </p:cNvPr>
          <p:cNvSpPr txBox="1">
            <a:spLocks/>
          </p:cNvSpPr>
          <p:nvPr/>
        </p:nvSpPr>
        <p:spPr>
          <a:xfrm>
            <a:off x="341404" y="1693958"/>
            <a:ext cx="2773272" cy="337268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>
                <a:solidFill>
                  <a:srgbClr val="404040"/>
                </a:solidFill>
              </a:rPr>
              <a:t>A </a:t>
            </a:r>
            <a:r>
              <a:rPr lang="es-ES" sz="3600" dirty="0" err="1">
                <a:solidFill>
                  <a:srgbClr val="404040"/>
                </a:solidFill>
              </a:rPr>
              <a:t>multi-platform</a:t>
            </a:r>
            <a:r>
              <a:rPr lang="es-ES" sz="3600" dirty="0">
                <a:solidFill>
                  <a:srgbClr val="404040"/>
                </a:solidFill>
              </a:rPr>
              <a:t> </a:t>
            </a:r>
            <a:r>
              <a:rPr lang="es-ES" sz="3600" dirty="0" err="1">
                <a:solidFill>
                  <a:srgbClr val="404040"/>
                </a:solidFill>
              </a:rPr>
              <a:t>approach</a:t>
            </a:r>
            <a:r>
              <a:rPr lang="es-ES" sz="3600" dirty="0">
                <a:solidFill>
                  <a:srgbClr val="404040"/>
                </a:solidFill>
              </a:rPr>
              <a:t> </a:t>
            </a:r>
            <a:r>
              <a:rPr lang="es-ES" sz="3600" dirty="0" err="1">
                <a:solidFill>
                  <a:srgbClr val="404040"/>
                </a:solidFill>
              </a:rPr>
              <a:t>is</a:t>
            </a:r>
            <a:r>
              <a:rPr lang="es-ES" sz="3600" dirty="0">
                <a:solidFill>
                  <a:srgbClr val="404040"/>
                </a:solidFill>
              </a:rPr>
              <a:t> </a:t>
            </a:r>
            <a:r>
              <a:rPr lang="es-ES" sz="3600" dirty="0" err="1">
                <a:solidFill>
                  <a:srgbClr val="404040"/>
                </a:solidFill>
              </a:rPr>
              <a:t>essential</a:t>
            </a:r>
            <a:r>
              <a:rPr lang="es-ES" sz="3600" dirty="0">
                <a:solidFill>
                  <a:srgbClr val="404040"/>
                </a:solidFill>
              </a:rPr>
              <a:t> !</a:t>
            </a:r>
            <a:endParaRPr lang="en-US" sz="36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91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1596957" cy="6858000"/>
          </a:xfrm>
        </p:spPr>
      </p:pic>
      <p:sp>
        <p:nvSpPr>
          <p:cNvPr id="20" name="Título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343" y="4779233"/>
            <a:ext cx="10555314" cy="1468745"/>
          </a:xfrm>
          <a:solidFill>
            <a:schemeClr val="tx2"/>
          </a:solidFill>
          <a:ln>
            <a:noFill/>
          </a:ln>
        </p:spPr>
        <p:txBody>
          <a:bodyPr rtlCol="0"/>
          <a:lstStyle/>
          <a:p>
            <a:pPr rtl="0"/>
            <a:r>
              <a:rPr lang="es-ES" dirty="0">
                <a:solidFill>
                  <a:srgbClr val="F7F3F7"/>
                </a:solidFill>
              </a:rPr>
              <a:t>Thank you!</a:t>
            </a:r>
          </a:p>
        </p:txBody>
      </p:sp>
      <p:pic>
        <p:nvPicPr>
          <p:cNvPr id="8" name="Gráfico 7" descr="Usuario" title="Icono del nombre del moderador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7134" y="5056042"/>
            <a:ext cx="218900" cy="218900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33471" y="5056042"/>
            <a:ext cx="2695594" cy="288000"/>
          </a:xfrm>
        </p:spPr>
        <p:txBody>
          <a:bodyPr rtlCol="0"/>
          <a:lstStyle/>
          <a:p>
            <a:pPr rtl="0"/>
            <a:r>
              <a:rPr lang="es-ES" sz="1800" dirty="0">
                <a:solidFill>
                  <a:srgbClr val="F7F3F7"/>
                </a:solidFill>
                <a:latin typeface="+mj-lt"/>
              </a:rPr>
              <a:t>Fernando Manzano</a:t>
            </a:r>
          </a:p>
        </p:txBody>
      </p:sp>
      <p:pic>
        <p:nvPicPr>
          <p:cNvPr id="9" name="Gráfico 8" descr="Sobre" title="Icono del correo electrónico del moderado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7134" y="5501546"/>
            <a:ext cx="232142" cy="2189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9026" y="5466996"/>
            <a:ext cx="3183360" cy="564809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ES" sz="1800" dirty="0">
                <a:solidFill>
                  <a:srgbClr val="F7F3F7"/>
                </a:solidFill>
                <a:latin typeface="+mj-lt"/>
              </a:rPr>
              <a:t>fmanzano@puertos.es</a:t>
            </a:r>
          </a:p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ES" sz="1800" dirty="0">
                <a:solidFill>
                  <a:srgbClr val="F7F3F7"/>
                </a:solidFill>
                <a:latin typeface="+mj-lt"/>
              </a:rPr>
              <a:t>fernando.manzano@nologin.es</a:t>
            </a:r>
          </a:p>
        </p:txBody>
      </p:sp>
      <p:pic>
        <p:nvPicPr>
          <p:cNvPr id="16" name="Picture 2" descr="Resultado de imagen de cmems in situ tac">
            <a:extLst>
              <a:ext uri="{FF2B5EF4-FFF2-40B4-BE49-F238E27FC236}">
                <a16:creationId xmlns:a16="http://schemas.microsoft.com/office/drawing/2014/main" id="{5BF8D78B-FB5B-40BD-BC75-A6CF5C88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6740" y="198782"/>
            <a:ext cx="3286538" cy="328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rma libre 5" descr="Bloque de énfasis sin relleno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032036" y="388804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32" name="Forma libre 5" descr="Bloque de énfasis sólido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568608" y="5441225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Marcador de posición de imagen 10">
            <a:extLst>
              <a:ext uri="{FF2B5EF4-FFF2-40B4-BE49-F238E27FC236}">
                <a16:creationId xmlns:a16="http://schemas.microsoft.com/office/drawing/2014/main" id="{392B3B7D-FDF1-410B-88A0-3E532A76AA5B}"/>
              </a:ext>
            </a:extLst>
          </p:cNvPr>
          <p:cNvSpPr txBox="1">
            <a:spLocks/>
          </p:cNvSpPr>
          <p:nvPr/>
        </p:nvSpPr>
        <p:spPr>
          <a:xfrm>
            <a:off x="6741812" y="3873789"/>
            <a:ext cx="2446417" cy="2197678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 descr="Resultado de imagen de cmems in situ tac">
            <a:extLst>
              <a:ext uri="{FF2B5EF4-FFF2-40B4-BE49-F238E27FC236}">
                <a16:creationId xmlns:a16="http://schemas.microsoft.com/office/drawing/2014/main" id="{A025ABA9-18EB-480C-BCE4-62F5536BF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02767DD-225C-4184-81EF-57576052A56C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28D6D0-E9A1-4A8D-92DF-89DEFD8A3387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1A405071-EB41-4C1F-958A-BD437216A0F6}"/>
              </a:ext>
            </a:extLst>
          </p:cNvPr>
          <p:cNvSpPr txBox="1">
            <a:spLocks/>
          </p:cNvSpPr>
          <p:nvPr/>
        </p:nvSpPr>
        <p:spPr>
          <a:xfrm>
            <a:off x="193637" y="1810531"/>
            <a:ext cx="2190821" cy="1783682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76240B7B-D799-46A2-8C74-E9BCA29E5C51}"/>
              </a:ext>
            </a:extLst>
          </p:cNvPr>
          <p:cNvSpPr txBox="1">
            <a:spLocks/>
          </p:cNvSpPr>
          <p:nvPr/>
        </p:nvSpPr>
        <p:spPr>
          <a:xfrm>
            <a:off x="2091808" y="2489513"/>
            <a:ext cx="1339161" cy="1156335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r="780000" sx="101000" sy="101000" algn="ctr" rotWithShape="0">
              <a:prstClr val="black">
                <a:alpha val="24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F4B93CD6-84FE-44A6-ABD7-42011EF0022B}"/>
              </a:ext>
            </a:extLst>
          </p:cNvPr>
          <p:cNvSpPr txBox="1">
            <a:spLocks/>
          </p:cNvSpPr>
          <p:nvPr/>
        </p:nvSpPr>
        <p:spPr>
          <a:xfrm>
            <a:off x="9625055" y="281106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0" name="Marcador de posición de imagen 10">
            <a:extLst>
              <a:ext uri="{FF2B5EF4-FFF2-40B4-BE49-F238E27FC236}">
                <a16:creationId xmlns:a16="http://schemas.microsoft.com/office/drawing/2014/main" id="{469015D1-1849-4413-816B-9DDC0A75A75E}"/>
              </a:ext>
            </a:extLst>
          </p:cNvPr>
          <p:cNvSpPr txBox="1">
            <a:spLocks/>
          </p:cNvSpPr>
          <p:nvPr/>
        </p:nvSpPr>
        <p:spPr>
          <a:xfrm>
            <a:off x="9518016" y="4572425"/>
            <a:ext cx="1670977" cy="1476441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r="780000" sx="101000" sy="101000" algn="ctr" rotWithShape="0">
              <a:prstClr val="black">
                <a:alpha val="24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1" name="Marcador de posición de imagen 10">
            <a:extLst>
              <a:ext uri="{FF2B5EF4-FFF2-40B4-BE49-F238E27FC236}">
                <a16:creationId xmlns:a16="http://schemas.microsoft.com/office/drawing/2014/main" id="{701B4742-398A-43A0-A4E1-AE72C604208A}"/>
              </a:ext>
            </a:extLst>
          </p:cNvPr>
          <p:cNvSpPr txBox="1">
            <a:spLocks/>
          </p:cNvSpPr>
          <p:nvPr/>
        </p:nvSpPr>
        <p:spPr>
          <a:xfrm>
            <a:off x="749552" y="4158064"/>
            <a:ext cx="2039083" cy="1801692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2" name="Marcador de posición de imagen 10">
            <a:extLst>
              <a:ext uri="{FF2B5EF4-FFF2-40B4-BE49-F238E27FC236}">
                <a16:creationId xmlns:a16="http://schemas.microsoft.com/office/drawing/2014/main" id="{96F19307-8223-46F7-8C75-5D3AD50D192C}"/>
              </a:ext>
            </a:extLst>
          </p:cNvPr>
          <p:cNvSpPr txBox="1">
            <a:spLocks/>
          </p:cNvSpPr>
          <p:nvPr/>
        </p:nvSpPr>
        <p:spPr>
          <a:xfrm>
            <a:off x="1955384" y="5087547"/>
            <a:ext cx="1416587" cy="1251667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r="780000" sx="101000" sy="101000" algn="ctr" rotWithShape="0">
              <a:prstClr val="black">
                <a:alpha val="24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3" name="Marcador de posición de imagen 10">
            <a:extLst>
              <a:ext uri="{FF2B5EF4-FFF2-40B4-BE49-F238E27FC236}">
                <a16:creationId xmlns:a16="http://schemas.microsoft.com/office/drawing/2014/main" id="{236C7DFD-754B-445C-AB81-72419AFC9BA0}"/>
              </a:ext>
            </a:extLst>
          </p:cNvPr>
          <p:cNvSpPr txBox="1">
            <a:spLocks/>
          </p:cNvSpPr>
          <p:nvPr/>
        </p:nvSpPr>
        <p:spPr>
          <a:xfrm>
            <a:off x="3761391" y="1196109"/>
            <a:ext cx="2416615" cy="2133793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4" name="Marcador de posición de imagen 10">
            <a:extLst>
              <a:ext uri="{FF2B5EF4-FFF2-40B4-BE49-F238E27FC236}">
                <a16:creationId xmlns:a16="http://schemas.microsoft.com/office/drawing/2014/main" id="{33244C00-A8FB-4716-8100-899B4F6977AD}"/>
              </a:ext>
            </a:extLst>
          </p:cNvPr>
          <p:cNvSpPr txBox="1">
            <a:spLocks/>
          </p:cNvSpPr>
          <p:nvPr/>
        </p:nvSpPr>
        <p:spPr>
          <a:xfrm>
            <a:off x="5199013" y="1512162"/>
            <a:ext cx="1427005" cy="1260872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r="780000" sx="101000" sy="101000" algn="ctr" rotWithShape="0">
              <a:prstClr val="black">
                <a:alpha val="24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5" name="Marcador de posición de imagen 10">
            <a:extLst>
              <a:ext uri="{FF2B5EF4-FFF2-40B4-BE49-F238E27FC236}">
                <a16:creationId xmlns:a16="http://schemas.microsoft.com/office/drawing/2014/main" id="{A4C16CD3-CF4F-4FCA-AA8A-C25BD3829EBA}"/>
              </a:ext>
            </a:extLst>
          </p:cNvPr>
          <p:cNvSpPr txBox="1">
            <a:spLocks/>
          </p:cNvSpPr>
          <p:nvPr/>
        </p:nvSpPr>
        <p:spPr>
          <a:xfrm>
            <a:off x="5213769" y="3892385"/>
            <a:ext cx="2446417" cy="2197678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6" name="Marcador de posición de imagen 10">
            <a:extLst>
              <a:ext uri="{FF2B5EF4-FFF2-40B4-BE49-F238E27FC236}">
                <a16:creationId xmlns:a16="http://schemas.microsoft.com/office/drawing/2014/main" id="{BA808621-6601-4659-A901-4F91E162B712}"/>
              </a:ext>
            </a:extLst>
          </p:cNvPr>
          <p:cNvSpPr txBox="1">
            <a:spLocks/>
          </p:cNvSpPr>
          <p:nvPr/>
        </p:nvSpPr>
        <p:spPr>
          <a:xfrm>
            <a:off x="4203918" y="4257172"/>
            <a:ext cx="1594669" cy="1409017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r="780000" sx="101000" sy="101000" algn="ctr" rotWithShape="0">
              <a:prstClr val="black">
                <a:alpha val="24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CBBA99AB-6F9E-4C78-8F60-FDA1742D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282" y="1768489"/>
            <a:ext cx="1021083" cy="555392"/>
          </a:xfrm>
        </p:spPr>
        <p:txBody>
          <a:bodyPr rtlCol="0"/>
          <a:lstStyle/>
          <a:p>
            <a:pPr rtl="0"/>
            <a:r>
              <a:rPr lang="es-ES" sz="2000" dirty="0" err="1">
                <a:solidFill>
                  <a:srgbClr val="404040"/>
                </a:solidFill>
              </a:rPr>
              <a:t>Research</a:t>
            </a:r>
            <a:r>
              <a:rPr lang="es-ES" sz="2000" dirty="0">
                <a:solidFill>
                  <a:srgbClr val="404040"/>
                </a:solidFill>
              </a:rPr>
              <a:t> </a:t>
            </a:r>
            <a:r>
              <a:rPr lang="es-ES" sz="2000" dirty="0" err="1">
                <a:solidFill>
                  <a:srgbClr val="404040"/>
                </a:solidFill>
              </a:rPr>
              <a:t>vessels</a:t>
            </a:r>
            <a:endParaRPr lang="es-ES" sz="2000" dirty="0">
              <a:solidFill>
                <a:srgbClr val="404040"/>
              </a:solidFill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64BA3D0-7D1E-4934-A5CC-1064BA37DD79}"/>
              </a:ext>
            </a:extLst>
          </p:cNvPr>
          <p:cNvSpPr txBox="1">
            <a:spLocks/>
          </p:cNvSpPr>
          <p:nvPr/>
        </p:nvSpPr>
        <p:spPr>
          <a:xfrm>
            <a:off x="5865761" y="2805165"/>
            <a:ext cx="871998" cy="4743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>
                <a:solidFill>
                  <a:srgbClr val="404040"/>
                </a:solidFill>
              </a:rPr>
              <a:t>Gliders</a:t>
            </a:r>
            <a:endParaRPr lang="es-ES" sz="2000" dirty="0">
              <a:solidFill>
                <a:srgbClr val="404040"/>
              </a:solidFill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280CFE08-6F0C-403A-AD62-0558E4CDC52A}"/>
              </a:ext>
            </a:extLst>
          </p:cNvPr>
          <p:cNvSpPr txBox="1">
            <a:spLocks/>
          </p:cNvSpPr>
          <p:nvPr/>
        </p:nvSpPr>
        <p:spPr>
          <a:xfrm>
            <a:off x="11257921" y="5023817"/>
            <a:ext cx="1294784" cy="5553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rgbClr val="404040"/>
                </a:solidFill>
              </a:rPr>
              <a:t>HF </a:t>
            </a:r>
          </a:p>
          <a:p>
            <a:r>
              <a:rPr lang="es-ES" sz="2000" dirty="0" err="1">
                <a:solidFill>
                  <a:srgbClr val="404040"/>
                </a:solidFill>
              </a:rPr>
              <a:t>radars</a:t>
            </a:r>
            <a:endParaRPr lang="es-ES" sz="2000" dirty="0">
              <a:solidFill>
                <a:srgbClr val="404040"/>
              </a:solidFill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72ACB744-6434-4162-A1F0-FBDC1B1F12D9}"/>
              </a:ext>
            </a:extLst>
          </p:cNvPr>
          <p:cNvSpPr txBox="1">
            <a:spLocks/>
          </p:cNvSpPr>
          <p:nvPr/>
        </p:nvSpPr>
        <p:spPr>
          <a:xfrm>
            <a:off x="2810044" y="4345110"/>
            <a:ext cx="882083" cy="5553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>
                <a:solidFill>
                  <a:srgbClr val="404040"/>
                </a:solidFill>
              </a:rPr>
              <a:t>Drifting</a:t>
            </a:r>
            <a:r>
              <a:rPr lang="es-ES" sz="2000" dirty="0">
                <a:solidFill>
                  <a:srgbClr val="404040"/>
                </a:solidFill>
              </a:rPr>
              <a:t> </a:t>
            </a:r>
          </a:p>
          <a:p>
            <a:r>
              <a:rPr lang="es-ES" sz="2000" dirty="0" err="1">
                <a:solidFill>
                  <a:srgbClr val="404040"/>
                </a:solidFill>
              </a:rPr>
              <a:t>buoys</a:t>
            </a:r>
            <a:endParaRPr lang="es-ES" sz="2000" dirty="0">
              <a:solidFill>
                <a:srgbClr val="404040"/>
              </a:solidFill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08B6E1E-AD43-4908-881B-A6B2B413A614}"/>
              </a:ext>
            </a:extLst>
          </p:cNvPr>
          <p:cNvSpPr txBox="1">
            <a:spLocks/>
          </p:cNvSpPr>
          <p:nvPr/>
        </p:nvSpPr>
        <p:spPr>
          <a:xfrm>
            <a:off x="4540362" y="5719780"/>
            <a:ext cx="1099516" cy="4744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>
                <a:solidFill>
                  <a:srgbClr val="404040"/>
                </a:solidFill>
              </a:rPr>
              <a:t>Moorings</a:t>
            </a:r>
            <a:endParaRPr lang="es-ES" sz="2000" dirty="0">
              <a:solidFill>
                <a:srgbClr val="404040"/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29A6A863-EC2E-4A78-BA70-60AABD39D289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DFFE1B6-E39C-41E3-AAE0-4DA8EE4CD0CE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1. In Situ Observations</a:t>
            </a:r>
            <a:endParaRPr lang="en-US" sz="6000" dirty="0">
              <a:solidFill>
                <a:srgbClr val="293894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048065B-0516-4898-9EB9-0342AD1CEADA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Marcador de pie de página 3">
            <a:extLst>
              <a:ext uri="{FF2B5EF4-FFF2-40B4-BE49-F238E27FC236}">
                <a16:creationId xmlns:a16="http://schemas.microsoft.com/office/drawing/2014/main" id="{E7C0E9FD-E8C0-4DF3-B818-F74C2B083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n-US" dirty="0"/>
              <a:t>CMEMS IBI TRAINING WORKSHOP, In Situ Products, 14-15 May, Lisbon, Portugal</a:t>
            </a:r>
          </a:p>
        </p:txBody>
      </p:sp>
      <p:sp>
        <p:nvSpPr>
          <p:cNvPr id="38" name="Marcador de posición de imagen 10">
            <a:extLst>
              <a:ext uri="{FF2B5EF4-FFF2-40B4-BE49-F238E27FC236}">
                <a16:creationId xmlns:a16="http://schemas.microsoft.com/office/drawing/2014/main" id="{F2449096-1E39-40B6-B497-3A33FA85835F}"/>
              </a:ext>
            </a:extLst>
          </p:cNvPr>
          <p:cNvSpPr txBox="1">
            <a:spLocks/>
          </p:cNvSpPr>
          <p:nvPr/>
        </p:nvSpPr>
        <p:spPr>
          <a:xfrm>
            <a:off x="7131431" y="1193743"/>
            <a:ext cx="2416615" cy="2133793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9" name="Marcador de posición de imagen 10">
            <a:extLst>
              <a:ext uri="{FF2B5EF4-FFF2-40B4-BE49-F238E27FC236}">
                <a16:creationId xmlns:a16="http://schemas.microsoft.com/office/drawing/2014/main" id="{D3924C4A-B5ED-4782-A2C6-D2DD49F4AEAA}"/>
              </a:ext>
            </a:extLst>
          </p:cNvPr>
          <p:cNvSpPr txBox="1">
            <a:spLocks/>
          </p:cNvSpPr>
          <p:nvPr/>
        </p:nvSpPr>
        <p:spPr>
          <a:xfrm>
            <a:off x="8890066" y="1263452"/>
            <a:ext cx="1427005" cy="1260872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r="780000" sx="101000" sy="101000" algn="ctr" rotWithShape="0">
              <a:prstClr val="black">
                <a:alpha val="24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8506301B-AB33-476E-B90E-2DA54B4DCECF}"/>
              </a:ext>
            </a:extLst>
          </p:cNvPr>
          <p:cNvSpPr txBox="1">
            <a:spLocks/>
          </p:cNvSpPr>
          <p:nvPr/>
        </p:nvSpPr>
        <p:spPr>
          <a:xfrm>
            <a:off x="10317071" y="1167774"/>
            <a:ext cx="1588242" cy="4743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rgbClr val="404040"/>
                </a:solidFill>
              </a:rPr>
              <a:t>ARGO </a:t>
            </a:r>
            <a:r>
              <a:rPr lang="es-ES" sz="2000" dirty="0" err="1">
                <a:solidFill>
                  <a:srgbClr val="404040"/>
                </a:solidFill>
              </a:rPr>
              <a:t>floats</a:t>
            </a:r>
            <a:endParaRPr lang="es-ES" sz="2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8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2" grpId="0" animBg="1"/>
      <p:bldP spid="13" grpId="0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5" grpId="0" animBg="1"/>
      <p:bldP spid="36" grpId="0"/>
      <p:bldP spid="38" grpId="0" animBg="1"/>
      <p:bldP spid="39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43EEBBE7-7745-4806-9B60-54CB604C92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5492" y="3709948"/>
            <a:ext cx="277714" cy="288000"/>
          </a:xfrm>
          <a:prstGeom prst="rect">
            <a:avLst/>
          </a:prstGeom>
        </p:spPr>
      </p:pic>
      <p:sp>
        <p:nvSpPr>
          <p:cNvPr id="6" name="2 Subtítulo">
            <a:extLst>
              <a:ext uri="{FF2B5EF4-FFF2-40B4-BE49-F238E27FC236}">
                <a16:creationId xmlns:a16="http://schemas.microsoft.com/office/drawing/2014/main" id="{45531C56-C26F-4A26-A074-01D2B6873E0A}"/>
              </a:ext>
            </a:extLst>
          </p:cNvPr>
          <p:cNvSpPr txBox="1">
            <a:spLocks/>
          </p:cNvSpPr>
          <p:nvPr/>
        </p:nvSpPr>
        <p:spPr>
          <a:xfrm>
            <a:off x="922396" y="1390662"/>
            <a:ext cx="7921625" cy="4154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7558E30-69B4-4AC2-8771-FCC602A03FC1}"/>
              </a:ext>
            </a:extLst>
          </p:cNvPr>
          <p:cNvSpPr txBox="1">
            <a:spLocks/>
          </p:cNvSpPr>
          <p:nvPr/>
        </p:nvSpPr>
        <p:spPr bwMode="auto">
          <a:xfrm>
            <a:off x="7374617" y="4493712"/>
            <a:ext cx="2080591" cy="1373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And many others: 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CTD campaigns, Sea mammals, etc.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9337491-C74B-4594-96CC-7445D09904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90" y="1878063"/>
            <a:ext cx="2250722" cy="75399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6CE4815-0124-4F6C-A482-A1FFC2AF0EA5}"/>
              </a:ext>
            </a:extLst>
          </p:cNvPr>
          <p:cNvSpPr txBox="1"/>
          <p:nvPr/>
        </p:nvSpPr>
        <p:spPr>
          <a:xfrm>
            <a:off x="650533" y="2841759"/>
            <a:ext cx="176873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u="sng" dirty="0">
                <a:solidFill>
                  <a:srgbClr val="404040"/>
                </a:solidFill>
                <a:latin typeface="+mn-lt"/>
              </a:rPr>
              <a:t>3 components:</a:t>
            </a:r>
          </a:p>
          <a:p>
            <a:pPr marL="108000">
              <a:spcBef>
                <a:spcPts val="600"/>
              </a:spcBef>
            </a:pPr>
            <a:r>
              <a:rPr lang="en-US" b="1" dirty="0">
                <a:solidFill>
                  <a:srgbClr val="404040"/>
                </a:solidFill>
                <a:latin typeface="+mn-lt"/>
              </a:rPr>
              <a:t>- Space</a:t>
            </a:r>
          </a:p>
          <a:p>
            <a:pPr marL="108000">
              <a:spcBef>
                <a:spcPts val="600"/>
              </a:spcBef>
            </a:pPr>
            <a:r>
              <a:rPr lang="en-US" b="1" dirty="0">
                <a:solidFill>
                  <a:srgbClr val="404040"/>
                </a:solidFill>
                <a:latin typeface="+mn-lt"/>
              </a:rPr>
              <a:t>- </a:t>
            </a:r>
            <a:r>
              <a:rPr lang="en-US" b="1" dirty="0" err="1">
                <a:solidFill>
                  <a:srgbClr val="404040"/>
                </a:solidFill>
                <a:latin typeface="+mn-lt"/>
              </a:rPr>
              <a:t>Insitu</a:t>
            </a:r>
            <a:endParaRPr lang="en-US" b="1" dirty="0">
              <a:solidFill>
                <a:srgbClr val="404040"/>
              </a:solidFill>
              <a:latin typeface="+mn-lt"/>
            </a:endParaRPr>
          </a:p>
          <a:p>
            <a:pPr marL="108000">
              <a:spcBef>
                <a:spcPts val="600"/>
              </a:spcBef>
            </a:pPr>
            <a:r>
              <a:rPr lang="en-US" b="1" dirty="0">
                <a:latin typeface="+mn-lt"/>
              </a:rPr>
              <a:t>- Services</a:t>
            </a:r>
            <a:endParaRPr lang="en-US" sz="1600" b="1" dirty="0">
              <a:latin typeface="+mn-lt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9490925-D355-435E-8B8F-CCB48AB03A9D}"/>
              </a:ext>
            </a:extLst>
          </p:cNvPr>
          <p:cNvSpPr/>
          <p:nvPr/>
        </p:nvSpPr>
        <p:spPr bwMode="auto">
          <a:xfrm>
            <a:off x="825155" y="3879825"/>
            <a:ext cx="1037517" cy="405290"/>
          </a:xfrm>
          <a:prstGeom prst="roundRect">
            <a:avLst/>
          </a:prstGeom>
          <a:solidFill>
            <a:srgbClr val="00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4F2928-8549-4E17-A554-D0B96305898A}"/>
              </a:ext>
            </a:extLst>
          </p:cNvPr>
          <p:cNvSpPr txBox="1"/>
          <p:nvPr/>
        </p:nvSpPr>
        <p:spPr>
          <a:xfrm>
            <a:off x="3166033" y="2809259"/>
            <a:ext cx="30394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+mn-lt"/>
              </a:rPr>
              <a:t>Atmosphere Monitoring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+mn-lt"/>
              </a:rPr>
              <a:t>Climate Change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+mn-lt"/>
              </a:rPr>
              <a:t>Marine Monitoring (CMEMS) 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+mn-lt"/>
              </a:rPr>
              <a:t>Land Monitoring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+mn-lt"/>
              </a:rPr>
              <a:t>Security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+mn-lt"/>
              </a:rPr>
              <a:t>Emergency Management</a:t>
            </a:r>
          </a:p>
          <a:p>
            <a:pPr>
              <a:spcAft>
                <a:spcPts val="200"/>
              </a:spcAft>
            </a:pPr>
            <a:endParaRPr lang="en-US" b="1" dirty="0">
              <a:effectLst/>
              <a:latin typeface="+mn-lt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6BC703F-5CDD-4B7D-B51B-91B45B3098BE}"/>
              </a:ext>
            </a:extLst>
          </p:cNvPr>
          <p:cNvSpPr/>
          <p:nvPr/>
        </p:nvSpPr>
        <p:spPr bwMode="auto">
          <a:xfrm>
            <a:off x="2833933" y="3651278"/>
            <a:ext cx="3287773" cy="369098"/>
          </a:xfrm>
          <a:prstGeom prst="roundRect">
            <a:avLst/>
          </a:prstGeom>
          <a:solidFill>
            <a:srgbClr val="00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E0523B9-3003-4650-9648-4210853F07E1}"/>
              </a:ext>
            </a:extLst>
          </p:cNvPr>
          <p:cNvSpPr txBox="1"/>
          <p:nvPr/>
        </p:nvSpPr>
        <p:spPr>
          <a:xfrm>
            <a:off x="6635751" y="1622568"/>
            <a:ext cx="220735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Bef>
                <a:spcPts val="0"/>
              </a:spcBef>
            </a:pPr>
            <a:r>
              <a:rPr lang="en-US" b="1" dirty="0">
                <a:latin typeface="+mn-lt"/>
              </a:rPr>
              <a:t>    Data producers  </a:t>
            </a:r>
          </a:p>
          <a:p>
            <a:pPr marL="0" lvl="1" indent="0" algn="ctr">
              <a:spcBef>
                <a:spcPts val="0"/>
              </a:spcBef>
            </a:pPr>
            <a:r>
              <a:rPr lang="en-US" sz="1200" b="1" dirty="0">
                <a:latin typeface="+mn-lt"/>
              </a:rPr>
              <a:t> </a:t>
            </a:r>
          </a:p>
          <a:p>
            <a:pPr marL="0" lvl="1" indent="0">
              <a:spcBef>
                <a:spcPts val="0"/>
              </a:spcBef>
            </a:pPr>
            <a:r>
              <a:rPr lang="en-US" b="1" dirty="0">
                <a:latin typeface="+mn-lt"/>
              </a:rPr>
              <a:t>7 MFCs (Models)</a:t>
            </a:r>
          </a:p>
          <a:p>
            <a:pPr marL="720000" lvl="2">
              <a:spcBef>
                <a:spcPts val="0"/>
              </a:spcBef>
            </a:pPr>
            <a:r>
              <a:rPr lang="en-US" sz="1600" b="1" dirty="0">
                <a:latin typeface="+mn-lt"/>
              </a:rPr>
              <a:t>GLO MFC</a:t>
            </a:r>
          </a:p>
          <a:p>
            <a:pPr marL="720000" lvl="2">
              <a:spcBef>
                <a:spcPts val="0"/>
              </a:spcBef>
            </a:pPr>
            <a:r>
              <a:rPr lang="en-US" sz="1600" b="1" dirty="0">
                <a:latin typeface="+mn-lt"/>
              </a:rPr>
              <a:t>ARC MFC</a:t>
            </a:r>
          </a:p>
          <a:p>
            <a:pPr marL="720000" lvl="2">
              <a:spcBef>
                <a:spcPts val="0"/>
              </a:spcBef>
            </a:pPr>
            <a:r>
              <a:rPr lang="en-US" sz="1600" b="1" dirty="0">
                <a:latin typeface="+mn-lt"/>
              </a:rPr>
              <a:t>BAL MFC</a:t>
            </a:r>
          </a:p>
          <a:p>
            <a:pPr marL="720000" lvl="2">
              <a:spcBef>
                <a:spcPts val="0"/>
              </a:spcBef>
            </a:pPr>
            <a:r>
              <a:rPr lang="en-US" sz="1600" b="1" dirty="0">
                <a:latin typeface="+mn-lt"/>
              </a:rPr>
              <a:t>NWS MFC</a:t>
            </a:r>
          </a:p>
          <a:p>
            <a:pPr marL="720000" lvl="2">
              <a:spcBef>
                <a:spcPts val="0"/>
              </a:spcBef>
            </a:pPr>
            <a:r>
              <a:rPr lang="en-US" sz="1600" b="1" dirty="0">
                <a:latin typeface="+mn-lt"/>
              </a:rPr>
              <a:t>IBI MFC</a:t>
            </a:r>
          </a:p>
          <a:p>
            <a:pPr marL="720000" lvl="2">
              <a:spcBef>
                <a:spcPts val="0"/>
              </a:spcBef>
            </a:pPr>
            <a:r>
              <a:rPr lang="en-US" sz="1600" b="1" dirty="0">
                <a:latin typeface="+mn-lt"/>
              </a:rPr>
              <a:t>MED MFC</a:t>
            </a:r>
          </a:p>
          <a:p>
            <a:pPr marL="720000" lvl="2">
              <a:spcBef>
                <a:spcPts val="0"/>
              </a:spcBef>
            </a:pPr>
            <a:r>
              <a:rPr lang="en-US" sz="1600" b="1" dirty="0">
                <a:latin typeface="+mn-lt"/>
              </a:rPr>
              <a:t>BS MFC</a:t>
            </a:r>
          </a:p>
          <a:p>
            <a:pPr>
              <a:spcBef>
                <a:spcPts val="800"/>
              </a:spcBef>
              <a:spcAft>
                <a:spcPts val="0"/>
              </a:spcAft>
            </a:pPr>
            <a:r>
              <a:rPr lang="en-US" b="1" dirty="0">
                <a:latin typeface="+mn-lt"/>
              </a:rPr>
              <a:t>8 TACs (Observations)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b="1" dirty="0">
                <a:latin typeface="+mn-lt"/>
              </a:rPr>
              <a:t>In Situ TAC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en-US" sz="1600" b="1" dirty="0">
                <a:latin typeface="+mn-lt"/>
              </a:rPr>
              <a:t>6 Space TACs: </a:t>
            </a:r>
          </a:p>
          <a:p>
            <a:pPr marL="886950" lvl="1">
              <a:spcBef>
                <a:spcPts val="200"/>
              </a:spcBef>
              <a:spcAft>
                <a:spcPts val="0"/>
              </a:spcAft>
            </a:pPr>
            <a:r>
              <a:rPr lang="en-US" sz="1600" b="1" dirty="0">
                <a:latin typeface="+mn-lt"/>
              </a:rPr>
              <a:t>OCTAC, </a:t>
            </a:r>
          </a:p>
          <a:p>
            <a:pPr marL="886950" lvl="1">
              <a:spcBef>
                <a:spcPts val="200"/>
              </a:spcBef>
              <a:spcAft>
                <a:spcPts val="0"/>
              </a:spcAft>
            </a:pPr>
            <a:r>
              <a:rPr lang="en-US" sz="1600" b="1" dirty="0">
                <a:latin typeface="+mn-lt"/>
              </a:rPr>
              <a:t>SLTAC, …</a:t>
            </a:r>
          </a:p>
          <a:p>
            <a:pPr lvl="1">
              <a:spcBef>
                <a:spcPts val="200"/>
              </a:spcBef>
              <a:spcAft>
                <a:spcPts val="0"/>
              </a:spcAft>
            </a:pPr>
            <a:r>
              <a:rPr lang="en-US" sz="1600" b="1" dirty="0">
                <a:latin typeface="+mn-lt"/>
              </a:rPr>
              <a:t>1 Multi Obs.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D291768-07C5-4266-85BD-1D19C4066390}"/>
              </a:ext>
            </a:extLst>
          </p:cNvPr>
          <p:cNvSpPr/>
          <p:nvPr/>
        </p:nvSpPr>
        <p:spPr bwMode="auto">
          <a:xfrm>
            <a:off x="6973528" y="4487477"/>
            <a:ext cx="1389200" cy="361880"/>
          </a:xfrm>
          <a:prstGeom prst="roundRect">
            <a:avLst/>
          </a:prstGeom>
          <a:solidFill>
            <a:srgbClr val="00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0E7B97C-867B-4AC9-9FCC-5E2103F66A50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 bwMode="auto">
          <a:xfrm>
            <a:off x="1862672" y="4082470"/>
            <a:ext cx="839439" cy="613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06EA7AF-00FC-43E5-B0C7-9D48325E5963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 bwMode="auto">
          <a:xfrm>
            <a:off x="6121706" y="3835827"/>
            <a:ext cx="503784" cy="444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547DF1D-A28E-48F4-AB54-AE47C90D88E0}"/>
              </a:ext>
            </a:extLst>
          </p:cNvPr>
          <p:cNvSpPr/>
          <p:nvPr/>
        </p:nvSpPr>
        <p:spPr bwMode="auto">
          <a:xfrm>
            <a:off x="624928" y="2841759"/>
            <a:ext cx="1554703" cy="1522558"/>
          </a:xfrm>
          <a:prstGeom prst="roundRect">
            <a:avLst>
              <a:gd name="adj" fmla="val 979"/>
            </a:avLst>
          </a:prstGeom>
          <a:noFill/>
          <a:ln w="6350" cap="flat" cmpd="sng" algn="ctr">
            <a:solidFill>
              <a:srgbClr val="29389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934558F-7FB2-4EDF-80D6-171A1C6DDDD7}"/>
              </a:ext>
            </a:extLst>
          </p:cNvPr>
          <p:cNvSpPr/>
          <p:nvPr/>
        </p:nvSpPr>
        <p:spPr bwMode="auto">
          <a:xfrm>
            <a:off x="2702111" y="2797691"/>
            <a:ext cx="3503403" cy="2581822"/>
          </a:xfrm>
          <a:prstGeom prst="roundRect">
            <a:avLst>
              <a:gd name="adj" fmla="val 766"/>
            </a:avLst>
          </a:prstGeom>
          <a:noFill/>
          <a:ln w="6350" cap="flat" cmpd="sng" algn="ctr">
            <a:solidFill>
              <a:srgbClr val="29389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5A2D980-BBD3-4D74-8AFA-FD3BA8F12781}"/>
              </a:ext>
            </a:extLst>
          </p:cNvPr>
          <p:cNvSpPr/>
          <p:nvPr/>
        </p:nvSpPr>
        <p:spPr bwMode="auto">
          <a:xfrm>
            <a:off x="6625490" y="1608894"/>
            <a:ext cx="2207351" cy="4462759"/>
          </a:xfrm>
          <a:prstGeom prst="roundRect">
            <a:avLst>
              <a:gd name="adj" fmla="val 1119"/>
            </a:avLst>
          </a:prstGeom>
          <a:noFill/>
          <a:ln w="6350" cap="flat" cmpd="sng" algn="ctr">
            <a:solidFill>
              <a:srgbClr val="29389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342695D-5EF5-40A4-BFD9-5322F36909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728" y="2876156"/>
            <a:ext cx="297846" cy="28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46A7E92-B768-4976-ABC8-5CE1158831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235" y="3281219"/>
            <a:ext cx="280677" cy="28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7A5351B-CC0C-4E4D-90A5-2F48EF93DA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530" y="4158976"/>
            <a:ext cx="288000" cy="28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B312054-584C-4418-AF11-2FE27E473F5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208" y="4581622"/>
            <a:ext cx="280552" cy="28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41AA35B-205D-481A-8495-AA4C6DD0BE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655" y="4980579"/>
            <a:ext cx="285451" cy="28800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8AB880B-5EE5-46DB-8982-F97CEB5A149A}"/>
              </a:ext>
            </a:extLst>
          </p:cNvPr>
          <p:cNvSpPr txBox="1"/>
          <p:nvPr/>
        </p:nvSpPr>
        <p:spPr>
          <a:xfrm>
            <a:off x="2702111" y="2264697"/>
            <a:ext cx="21948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8A7B"/>
                </a:solidFill>
                <a:latin typeface="+mj-lt"/>
              </a:rPr>
              <a:t>http://copernicus.eu</a:t>
            </a:r>
          </a:p>
        </p:txBody>
      </p:sp>
      <p:pic>
        <p:nvPicPr>
          <p:cNvPr id="28" name="Picture 2" descr="Resultado de imagen de cmems in situ tac">
            <a:extLst>
              <a:ext uri="{FF2B5EF4-FFF2-40B4-BE49-F238E27FC236}">
                <a16:creationId xmlns:a16="http://schemas.microsoft.com/office/drawing/2014/main" id="{AD7CA677-7BF1-44A0-AFC0-EDE2B7B1F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6235A5EE-F9AC-4C80-9DDF-5CDE2BB38B70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3C85646-A8DD-4D2C-AC0D-872EBC5C106B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0A48D95-DE36-4CD7-8C00-A49ED98A6ADF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C4D2B1D-781E-4B87-952A-8A716F55FAD7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2. CMEMS In Situ TAC</a:t>
            </a:r>
            <a:endParaRPr lang="en-US" sz="6000" dirty="0">
              <a:solidFill>
                <a:srgbClr val="293894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BAA4360-3399-48B4-BF03-87327C41BFD2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Marcador de pie de página 3">
            <a:extLst>
              <a:ext uri="{FF2B5EF4-FFF2-40B4-BE49-F238E27FC236}">
                <a16:creationId xmlns:a16="http://schemas.microsoft.com/office/drawing/2014/main" id="{26BB501B-8EF8-47AF-AA21-35D462483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n-US" dirty="0"/>
              <a:t>CMEMS IBI TRAINING WORKSHOP, In Situ Products, 14-15 May, Lisbon, Portugal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7CA816F0-3541-4578-986A-3BD5A959AB63}"/>
              </a:ext>
            </a:extLst>
          </p:cNvPr>
          <p:cNvSpPr txBox="1">
            <a:spLocks/>
          </p:cNvSpPr>
          <p:nvPr/>
        </p:nvSpPr>
        <p:spPr>
          <a:xfrm>
            <a:off x="9200598" y="1245500"/>
            <a:ext cx="2829718" cy="48398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rgbClr val="404040"/>
                </a:solidFill>
              </a:rPr>
              <a:t>The component of the CMEMS which ensures a consistent and reliable access to a range of in situ data for the purpose of service production and validation.</a:t>
            </a:r>
          </a:p>
        </p:txBody>
      </p:sp>
      <p:pic>
        <p:nvPicPr>
          <p:cNvPr id="10242" name="Picture 2" descr="Resultado de imagen de cmems logo">
            <a:extLst>
              <a:ext uri="{FF2B5EF4-FFF2-40B4-BE49-F238E27FC236}">
                <a16:creationId xmlns:a16="http://schemas.microsoft.com/office/drawing/2014/main" id="{79A757C7-3138-4A53-A8F7-FB9CFEA39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8506" y="5477787"/>
            <a:ext cx="2261010" cy="81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32F56D60-921A-4E02-88A5-6D09A9A47E14}"/>
              </a:ext>
            </a:extLst>
          </p:cNvPr>
          <p:cNvSpPr txBox="1"/>
          <p:nvPr/>
        </p:nvSpPr>
        <p:spPr>
          <a:xfrm>
            <a:off x="3680970" y="5841114"/>
            <a:ext cx="29626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8A7B"/>
                </a:solidFill>
                <a:latin typeface="+mj-lt"/>
              </a:rPr>
              <a:t>http://marine.copernicus.eu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856AB14-96B4-426E-8E36-DD8EB9B25E72}"/>
              </a:ext>
            </a:extLst>
          </p:cNvPr>
          <p:cNvSpPr txBox="1"/>
          <p:nvPr/>
        </p:nvSpPr>
        <p:spPr>
          <a:xfrm>
            <a:off x="9103358" y="1795687"/>
            <a:ext cx="29655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8A7B"/>
                </a:solidFill>
                <a:latin typeface="+mj-lt"/>
              </a:rPr>
              <a:t>http://www.marineinsitu.eu</a:t>
            </a:r>
          </a:p>
        </p:txBody>
      </p:sp>
    </p:spTree>
    <p:extLst>
      <p:ext uri="{BB962C8B-B14F-4D97-AF65-F5344CB8AC3E}">
        <p14:creationId xmlns:p14="http://schemas.microsoft.com/office/powerpoint/2010/main" val="195881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7558E30-69B4-4AC2-8771-FCC602A03FC1}"/>
              </a:ext>
            </a:extLst>
          </p:cNvPr>
          <p:cNvSpPr txBox="1">
            <a:spLocks/>
          </p:cNvSpPr>
          <p:nvPr/>
        </p:nvSpPr>
        <p:spPr bwMode="auto">
          <a:xfrm>
            <a:off x="7374617" y="4493712"/>
            <a:ext cx="2080591" cy="1373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And many others: 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CTD campaigns, Sea mammals, etc.</a:t>
            </a:r>
          </a:p>
        </p:txBody>
      </p:sp>
      <p:pic>
        <p:nvPicPr>
          <p:cNvPr id="28" name="Picture 2" descr="Resultado de imagen de cmems in situ tac">
            <a:extLst>
              <a:ext uri="{FF2B5EF4-FFF2-40B4-BE49-F238E27FC236}">
                <a16:creationId xmlns:a16="http://schemas.microsoft.com/office/drawing/2014/main" id="{AD7CA677-7BF1-44A0-AFC0-EDE2B7B1F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6235A5EE-F9AC-4C80-9DDF-5CDE2BB38B70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3C85646-A8DD-4D2C-AC0D-872EBC5C106B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0A48D95-DE36-4CD7-8C00-A49ED98A6ADF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C4D2B1D-781E-4B87-952A-8A716F55FAD7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2. CMEMS In Situ TAC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Objectives</a:t>
            </a:r>
            <a:endParaRPr lang="en-US" sz="6000" dirty="0">
              <a:solidFill>
                <a:srgbClr val="293894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BAA4360-3399-48B4-BF03-87327C41BFD2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Marcador de pie de página 3">
            <a:extLst>
              <a:ext uri="{FF2B5EF4-FFF2-40B4-BE49-F238E27FC236}">
                <a16:creationId xmlns:a16="http://schemas.microsoft.com/office/drawing/2014/main" id="{26BB501B-8EF8-47AF-AA21-35D462483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lvl1pPr>
              <a:defRPr sz="1400">
                <a:solidFill>
                  <a:srgbClr val="293894"/>
                </a:solidFill>
                <a:latin typeface="+mj-lt"/>
              </a:defRPr>
            </a:lvl1pPr>
          </a:lstStyle>
          <a:p>
            <a:r>
              <a:rPr lang="en-US" dirty="0"/>
              <a:t>CMEMS IBI TRAINING WORKSHOP, In Situ Products, 14-15 May, Lisbon, Portugal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7CA816F0-3541-4578-986A-3BD5A959AB63}"/>
              </a:ext>
            </a:extLst>
          </p:cNvPr>
          <p:cNvSpPr txBox="1">
            <a:spLocks/>
          </p:cNvSpPr>
          <p:nvPr/>
        </p:nvSpPr>
        <p:spPr>
          <a:xfrm>
            <a:off x="674743" y="1245500"/>
            <a:ext cx="11355573" cy="48398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rgbClr val="404040"/>
              </a:solidFill>
            </a:endParaRPr>
          </a:p>
          <a:p>
            <a:r>
              <a:rPr lang="en-US" sz="2400" dirty="0">
                <a:solidFill>
                  <a:srgbClr val="404040"/>
                </a:solidFill>
              </a:rPr>
              <a:t>Two main objectives:</a:t>
            </a:r>
          </a:p>
          <a:p>
            <a:endParaRPr lang="en-US" sz="2400" dirty="0">
              <a:solidFill>
                <a:srgbClr val="404040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rgbClr val="404040"/>
                </a:solidFill>
              </a:rPr>
              <a:t>To collect multi-source, multi-platform, heterogenous data, perform consistent quality control and distribute it </a:t>
            </a:r>
            <a:r>
              <a:rPr lang="en-US" sz="2400" dirty="0">
                <a:solidFill>
                  <a:srgbClr val="404040"/>
                </a:solidFill>
              </a:rPr>
              <a:t>in a common format (NetCDF) and in </a:t>
            </a:r>
            <a:r>
              <a:rPr lang="en-US" sz="2400" b="1" dirty="0">
                <a:solidFill>
                  <a:srgbClr val="404040"/>
                </a:solidFill>
              </a:rPr>
              <a:t>near-real-time</a:t>
            </a:r>
            <a:r>
              <a:rPr lang="en-US" sz="2400" dirty="0">
                <a:solidFill>
                  <a:srgbClr val="404040"/>
                </a:solidFill>
              </a:rPr>
              <a:t> (within 24 hours) to the CMEMS Marine Forecasting Centres (MFC), for assimilation into their numerical ocean models.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404040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rgbClr val="404040"/>
                </a:solidFill>
              </a:rPr>
              <a:t>To supply the MFCs and downstream users with re-processed 25-50-year products in delayed mode</a:t>
            </a:r>
            <a:r>
              <a:rPr lang="en-US" sz="2400" dirty="0">
                <a:solidFill>
                  <a:srgbClr val="404040"/>
                </a:solidFill>
              </a:rPr>
              <a:t>. In addition to the near-real-time products, these delayed-mode products are useful for model validation or assimilation in ocean reanalysis and climate studies.</a:t>
            </a:r>
          </a:p>
        </p:txBody>
      </p:sp>
    </p:spTree>
    <p:extLst>
      <p:ext uri="{BB962C8B-B14F-4D97-AF65-F5344CB8AC3E}">
        <p14:creationId xmlns:p14="http://schemas.microsoft.com/office/powerpoint/2010/main" val="366145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marineinsitu.eu/wp-content/uploads/2017/09/INSTAC_Organization_Phase2_3.png">
            <a:extLst>
              <a:ext uri="{FF2B5EF4-FFF2-40B4-BE49-F238E27FC236}">
                <a16:creationId xmlns:a16="http://schemas.microsoft.com/office/drawing/2014/main" id="{11241A4F-B06A-4A43-9F44-9F71B76C4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56"/>
          <a:stretch/>
        </p:blipFill>
        <p:spPr bwMode="auto">
          <a:xfrm>
            <a:off x="996461" y="1139810"/>
            <a:ext cx="10199077" cy="51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sultado de imagen de cmems in situ tac">
            <a:extLst>
              <a:ext uri="{FF2B5EF4-FFF2-40B4-BE49-F238E27FC236}">
                <a16:creationId xmlns:a16="http://schemas.microsoft.com/office/drawing/2014/main" id="{13FF7B57-605B-4190-A37F-3989D2A8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F1CC5F7-B53E-495F-AA70-BA7809A19404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FDD3D6-82C8-44A5-A216-346036848194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C199D2-6F48-4378-8662-DDF92F4D4E57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B3ED3F-4927-44A2-A380-D84485F98382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2. CMEMS In Situ TAC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Organization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2E99A9-D1D2-483D-B996-73E9020CC893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36733A7D-630E-4EEF-A025-B26567D4078D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n de cmems in situ tac">
            <a:extLst>
              <a:ext uri="{FF2B5EF4-FFF2-40B4-BE49-F238E27FC236}">
                <a16:creationId xmlns:a16="http://schemas.microsoft.com/office/drawing/2014/main" id="{13FF7B57-605B-4190-A37F-3989D2A8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83" y="142459"/>
            <a:ext cx="1466435" cy="1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F1CC5F7-B53E-495F-AA70-BA7809A19404}"/>
              </a:ext>
            </a:extLst>
          </p:cNvPr>
          <p:cNvSpPr/>
          <p:nvPr/>
        </p:nvSpPr>
        <p:spPr>
          <a:xfrm>
            <a:off x="1779469" y="372529"/>
            <a:ext cx="2527031" cy="591326"/>
          </a:xfrm>
          <a:prstGeom prst="rect">
            <a:avLst/>
          </a:prstGeom>
          <a:solidFill>
            <a:srgbClr val="29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FDD3D6-82C8-44A5-A216-346036848194}"/>
              </a:ext>
            </a:extLst>
          </p:cNvPr>
          <p:cNvSpPr txBox="1"/>
          <p:nvPr/>
        </p:nvSpPr>
        <p:spPr>
          <a:xfrm>
            <a:off x="1795064" y="425389"/>
            <a:ext cx="2495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+mj-lt"/>
                <a:cs typeface="Consolas" panose="020B0609020204030204" pitchFamily="49" charset="0"/>
              </a:rPr>
              <a:t> In Situ Products</a:t>
            </a:r>
            <a:endParaRPr lang="en-US" sz="6000" dirty="0">
              <a:solidFill>
                <a:schemeClr val="bg2">
                  <a:lumMod val="9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C199D2-6F48-4378-8662-DDF92F4D4E57}"/>
              </a:ext>
            </a:extLst>
          </p:cNvPr>
          <p:cNvSpPr/>
          <p:nvPr/>
        </p:nvSpPr>
        <p:spPr>
          <a:xfrm>
            <a:off x="4457851" y="372529"/>
            <a:ext cx="7572466" cy="591326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B3ED3F-4927-44A2-A380-D84485F98382}"/>
              </a:ext>
            </a:extLst>
          </p:cNvPr>
          <p:cNvSpPr txBox="1"/>
          <p:nvPr/>
        </p:nvSpPr>
        <p:spPr>
          <a:xfrm>
            <a:off x="4473445" y="425389"/>
            <a:ext cx="7556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293894"/>
                </a:solidFill>
                <a:latin typeface="+mj-lt"/>
                <a:cs typeface="Consolas" panose="020B0609020204030204" pitchFamily="49" charset="0"/>
              </a:rPr>
              <a:t> 2. CMEMS In Situ TAC   </a:t>
            </a:r>
            <a:r>
              <a:rPr lang="en-US" sz="2500" b="1" dirty="0">
                <a:solidFill>
                  <a:srgbClr val="F7F3F7"/>
                </a:solidFill>
                <a:latin typeface="+mj-lt"/>
                <a:cs typeface="Consolas" panose="020B0609020204030204" pitchFamily="49" charset="0"/>
              </a:rPr>
              <a:t>General Description</a:t>
            </a:r>
            <a:endParaRPr lang="en-US" sz="6000" b="1" dirty="0">
              <a:solidFill>
                <a:srgbClr val="F7F3F7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2E99A9-D1D2-483D-B996-73E9020CC893}"/>
              </a:ext>
            </a:extLst>
          </p:cNvPr>
          <p:cNvSpPr/>
          <p:nvPr/>
        </p:nvSpPr>
        <p:spPr>
          <a:xfrm>
            <a:off x="-1" y="6446049"/>
            <a:ext cx="11355573" cy="45719"/>
          </a:xfrm>
          <a:prstGeom prst="rect">
            <a:avLst/>
          </a:prstGeom>
          <a:solidFill>
            <a:srgbClr val="FF8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36733A7D-630E-4EEF-A025-B26567D4078D}"/>
              </a:ext>
            </a:extLst>
          </p:cNvPr>
          <p:cNvSpPr txBox="1">
            <a:spLocks/>
          </p:cNvSpPr>
          <p:nvPr/>
        </p:nvSpPr>
        <p:spPr>
          <a:xfrm>
            <a:off x="161683" y="6491868"/>
            <a:ext cx="8035725" cy="298649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400" kern="1200">
                <a:solidFill>
                  <a:srgbClr val="293894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CMEMS IBI TRAINING WORKSHOP, In Situ Products, 14-15 May, Lisbon, Portugal</a:t>
            </a:r>
            <a:endParaRPr lang="en-US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69F3D528-E525-464C-B329-9EBF328E6E3B}"/>
              </a:ext>
            </a:extLst>
          </p:cNvPr>
          <p:cNvSpPr txBox="1">
            <a:spLocks/>
          </p:cNvSpPr>
          <p:nvPr/>
        </p:nvSpPr>
        <p:spPr>
          <a:xfrm>
            <a:off x="674743" y="1245500"/>
            <a:ext cx="11355573" cy="48398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rgbClr val="404040"/>
              </a:solidFill>
            </a:endParaRPr>
          </a:p>
          <a:p>
            <a:pPr marL="1587" algn="just">
              <a:spcBef>
                <a:spcPts val="0"/>
              </a:spcBef>
              <a:buClr>
                <a:srgbClr val="000000"/>
              </a:buClr>
              <a:buSzPct val="100000"/>
              <a:defRPr/>
            </a:pPr>
            <a:endParaRPr lang="en-US" altLang="en-US" sz="900" b="1" u="sng" dirty="0"/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Fully operational service </a:t>
            </a:r>
            <a:r>
              <a:rPr lang="en-US" altLang="en-US" sz="2400" dirty="0">
                <a:solidFill>
                  <a:srgbClr val="404040"/>
                </a:solidFill>
              </a:rPr>
              <a:t>since April 2015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Unique data access </a:t>
            </a:r>
            <a:r>
              <a:rPr lang="en-US" altLang="en-US" sz="2400" dirty="0">
                <a:solidFill>
                  <a:srgbClr val="404040"/>
                </a:solidFill>
              </a:rPr>
              <a:t>to all the available data: CMEMS catalogue (registration)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Open and free </a:t>
            </a:r>
            <a:r>
              <a:rPr lang="en-US" altLang="en-US" sz="2400" dirty="0">
                <a:solidFill>
                  <a:srgbClr val="404040"/>
                </a:solidFill>
              </a:rPr>
              <a:t>data policy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Strong collaboration </a:t>
            </a:r>
            <a:r>
              <a:rPr lang="en-US" altLang="en-US" sz="2400" dirty="0">
                <a:solidFill>
                  <a:srgbClr val="404040"/>
                </a:solidFill>
              </a:rPr>
              <a:t>with EuroGOOS, SeaDataNet and EMODnet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7 Components: </a:t>
            </a:r>
            <a:r>
              <a:rPr lang="en-US" altLang="en-US" sz="2400" dirty="0">
                <a:solidFill>
                  <a:srgbClr val="404040"/>
                </a:solidFill>
              </a:rPr>
              <a:t>Global + 6 regions (Arctic, Baltic, NWS, IBI, MED and Black Sea)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Same data format </a:t>
            </a:r>
            <a:r>
              <a:rPr lang="en-US" altLang="en-US" sz="2400" dirty="0">
                <a:solidFill>
                  <a:srgbClr val="404040"/>
                </a:solidFill>
              </a:rPr>
              <a:t>(NetCDF - </a:t>
            </a:r>
            <a:r>
              <a:rPr lang="en-US" altLang="en-US" sz="2400" dirty="0" err="1">
                <a:solidFill>
                  <a:srgbClr val="404040"/>
                </a:solidFill>
              </a:rPr>
              <a:t>OceanSites</a:t>
            </a:r>
            <a:r>
              <a:rPr lang="en-US" altLang="en-US" sz="2400" dirty="0">
                <a:solidFill>
                  <a:srgbClr val="404040"/>
                </a:solidFill>
              </a:rPr>
              <a:t> 1.2)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Same FTP structure </a:t>
            </a:r>
            <a:r>
              <a:rPr lang="en-US" altLang="en-US" sz="2400" dirty="0">
                <a:solidFill>
                  <a:srgbClr val="404040"/>
                </a:solidFill>
              </a:rPr>
              <a:t>in all the regions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Homogenization</a:t>
            </a:r>
            <a:r>
              <a:rPr lang="en-US" altLang="en-US" sz="2400" dirty="0">
                <a:solidFill>
                  <a:srgbClr val="404040"/>
                </a:solidFill>
              </a:rPr>
              <a:t> of variable names, units, attributes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Same RTQC </a:t>
            </a:r>
            <a:r>
              <a:rPr lang="en-US" altLang="en-US" sz="2400" dirty="0">
                <a:solidFill>
                  <a:srgbClr val="404040"/>
                </a:solidFill>
              </a:rPr>
              <a:t>&amp; quality flagging convention</a:t>
            </a:r>
          </a:p>
          <a:p>
            <a:pPr marL="342900" indent="-342900" algn="just">
              <a:spcBef>
                <a:spcPts val="4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404040"/>
                </a:solidFill>
              </a:rPr>
              <a:t>NRT</a:t>
            </a:r>
            <a:r>
              <a:rPr lang="en-US" altLang="en-US" sz="2400" dirty="0">
                <a:solidFill>
                  <a:srgbClr val="404040"/>
                </a:solidFill>
              </a:rPr>
              <a:t> (Near Real Time) and </a:t>
            </a:r>
            <a:r>
              <a:rPr lang="en-US" altLang="en-US" sz="2400" b="1" dirty="0">
                <a:solidFill>
                  <a:srgbClr val="404040"/>
                </a:solidFill>
              </a:rPr>
              <a:t>REP</a:t>
            </a:r>
            <a:r>
              <a:rPr lang="en-US" altLang="en-US" sz="2400" dirty="0">
                <a:solidFill>
                  <a:srgbClr val="404040"/>
                </a:solidFill>
              </a:rPr>
              <a:t> (REProcessed) products</a:t>
            </a:r>
            <a:endParaRPr lang="en-US" altLang="en-US" sz="2400" b="1" dirty="0">
              <a:solidFill>
                <a:srgbClr val="404040"/>
              </a:solidFill>
            </a:endParaRPr>
          </a:p>
          <a:p>
            <a:pPr marL="457200" indent="-457200">
              <a:buAutoNum type="arabicPeriod"/>
            </a:pPr>
            <a:endParaRPr lang="en-US" sz="2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6533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3">
      <a:dk1>
        <a:srgbClr val="404040"/>
      </a:dk1>
      <a:lt1>
        <a:srgbClr val="FFFFFF"/>
      </a:lt1>
      <a:dk2>
        <a:srgbClr val="293894"/>
      </a:dk2>
      <a:lt2>
        <a:srgbClr val="FFFFFF"/>
      </a:lt2>
      <a:accent1>
        <a:srgbClr val="8486BD"/>
      </a:accent1>
      <a:accent2>
        <a:srgbClr val="FF8A7B"/>
      </a:accent2>
      <a:accent3>
        <a:srgbClr val="293894"/>
      </a:accent3>
      <a:accent4>
        <a:srgbClr val="F7F3F7"/>
      </a:accent4>
      <a:accent5>
        <a:srgbClr val="FF8A7B"/>
      </a:accent5>
      <a:accent6>
        <a:srgbClr val="F7F3F7"/>
      </a:accent6>
      <a:hlink>
        <a:srgbClr val="FF8A7B"/>
      </a:hlink>
      <a:folHlink>
        <a:srgbClr val="FF8A7B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44_TF16411253.potx" id="{0B1A14E9-289E-449B-9BD5-2914559B1E1B}" vid="{515F3326-60D8-4ADD-A22D-1407135FFD3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www.w3.org/XML/1998/namespace"/>
    <ds:schemaRef ds:uri="fb0879af-3eba-417a-a55a-ffe6dcd6ca77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6dc4bcd6-49db-4c07-9060-8acfc67cef9f"/>
    <ds:schemaRef ds:uri="http://schemas.openxmlformats.org/package/2006/metadata/core-properties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geométrica</Template>
  <TotalTime>0</TotalTime>
  <Words>3785</Words>
  <Application>Microsoft Office PowerPoint</Application>
  <PresentationFormat>Panorámica</PresentationFormat>
  <Paragraphs>677</Paragraphs>
  <Slides>40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Corbel</vt:lpstr>
      <vt:lpstr>Courier New</vt:lpstr>
      <vt:lpstr>Times New Roman</vt:lpstr>
      <vt:lpstr>Tema de Office</vt:lpstr>
      <vt:lpstr>Presentación de PowerPoint</vt:lpstr>
      <vt:lpstr>Presentación de PowerPoint</vt:lpstr>
      <vt:lpstr>The ocean is complex…   …many processes are involved. </vt:lpstr>
      <vt:lpstr>Presentación de PowerPoint</vt:lpstr>
      <vt:lpstr>Research vessels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2019-05-07T07:28:39Z</dcterms:created>
  <dcterms:modified xsi:type="dcterms:W3CDTF">2019-05-09T10:53:40Z</dcterms:modified>
</cp:coreProperties>
</file>